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60" r:id="rId4"/>
    <p:sldId id="261" r:id="rId5"/>
    <p:sldId id="262" r:id="rId6"/>
    <p:sldId id="263" r:id="rId7"/>
    <p:sldId id="265" r:id="rId8"/>
    <p:sldId id="266" r:id="rId9"/>
    <p:sldId id="267" r:id="rId10"/>
    <p:sldId id="268" r:id="rId11"/>
    <p:sldId id="270"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7558" autoAdjust="0"/>
  </p:normalViewPr>
  <p:slideViewPr>
    <p:cSldViewPr snapToGrid="0">
      <p:cViewPr varScale="1">
        <p:scale>
          <a:sx n="78" d="100"/>
          <a:sy n="78" d="100"/>
        </p:scale>
        <p:origin x="18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D7450-CAB7-4568-ADFF-BCC1E7B36808}" type="datetimeFigureOut">
              <a:rPr lang="es-ES" smtClean="0"/>
              <a:t>21/03/2023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A4F76-95FB-4011-89F4-0ED3D70702E7}" type="slidenum">
              <a:rPr lang="es-ES" smtClean="0"/>
              <a:t>‹Nº›</a:t>
            </a:fld>
            <a:endParaRPr lang="es-ES"/>
          </a:p>
        </p:txBody>
      </p:sp>
    </p:spTree>
    <p:extLst>
      <p:ext uri="{BB962C8B-B14F-4D97-AF65-F5344CB8AC3E}">
        <p14:creationId xmlns:p14="http://schemas.microsoft.com/office/powerpoint/2010/main" val="405806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s-ES" altLang="es-ES" dirty="0" smtClean="0"/>
              <a:t>Amplio campo de actuación </a:t>
            </a:r>
          </a:p>
          <a:p>
            <a:pPr eaLnBrk="1" hangingPunct="1">
              <a:spcBef>
                <a:spcPct val="0"/>
              </a:spcBef>
            </a:pPr>
            <a:endParaRPr lang="es-ES" altLang="es-ES" dirty="0" smtClean="0"/>
          </a:p>
          <a:p>
            <a:pPr eaLnBrk="1" hangingPunct="1">
              <a:spcBef>
                <a:spcPct val="0"/>
              </a:spcBef>
            </a:pPr>
            <a:r>
              <a:rPr lang="es-ES" altLang="es-ES" dirty="0" smtClean="0"/>
              <a:t>Todo esto hace que sea una especialidad en la que se practiquen muchas técnicas, desde la cirugía abierta clásica, pasando por la cirugía mínimamente invasiva (laparoscopia, </a:t>
            </a:r>
            <a:r>
              <a:rPr lang="es-ES" altLang="es-ES" dirty="0" err="1" smtClean="0"/>
              <a:t>toracoscopia</a:t>
            </a:r>
            <a:r>
              <a:rPr lang="es-ES" altLang="es-ES" dirty="0" smtClean="0"/>
              <a:t>) y las técnicas endoscópicas (endoscopia digestiva, </a:t>
            </a:r>
            <a:r>
              <a:rPr lang="es-ES" altLang="es-ES" dirty="0" err="1" smtClean="0"/>
              <a:t>broncoscopia</a:t>
            </a:r>
            <a:r>
              <a:rPr lang="es-ES" altLang="es-ES" dirty="0" smtClean="0"/>
              <a:t> y cistoscopia).</a:t>
            </a:r>
          </a:p>
          <a:p>
            <a:pPr eaLnBrk="1" hangingPunct="1">
              <a:spcBef>
                <a:spcPct val="0"/>
              </a:spcBef>
            </a:pPr>
            <a:endParaRPr lang="es-ES" altLang="es-ES" dirty="0" smtClean="0"/>
          </a:p>
          <a:p>
            <a:pPr eaLnBrk="1" hangingPunct="1">
              <a:spcBef>
                <a:spcPct val="0"/>
              </a:spcBef>
            </a:pPr>
            <a:r>
              <a:rPr lang="es-ES" altLang="es-ES" dirty="0" smtClean="0"/>
              <a:t>Además, las posibilidades de investigación/publicación son amplias por tener un campo tan abierto. </a:t>
            </a:r>
          </a:p>
          <a:p>
            <a:pPr eaLnBrk="1" hangingPunct="1">
              <a:spcBef>
                <a:spcPct val="0"/>
              </a:spcBef>
            </a:pPr>
            <a:endParaRPr lang="es-ES" altLang="es-ES" dirty="0" smtClean="0"/>
          </a:p>
          <a:p>
            <a:pPr eaLnBrk="1" hangingPunct="1">
              <a:spcBef>
                <a:spcPct val="0"/>
              </a:spcBef>
            </a:pPr>
            <a:r>
              <a:rPr lang="es-ES" altLang="es-ES" dirty="0" smtClean="0"/>
              <a:t>Muchas de las cirugías tienden a ser cortas, ambulatorias. Eso favorece el aprendizaje por que se puede observar la misma técnica de forma repetida en un corto espacio de tiempo, lo que facilita el aprendizaje de la misma, y la opción de que los residentes puedan hacerla.</a:t>
            </a:r>
          </a:p>
          <a:p>
            <a:pPr eaLnBrk="1" hangingPunct="1">
              <a:spcBef>
                <a:spcPct val="0"/>
              </a:spcBef>
            </a:pPr>
            <a:endParaRPr lang="es-ES" altLang="es-ES" dirty="0" smtClean="0"/>
          </a:p>
          <a:p>
            <a:pPr eaLnBrk="1" hangingPunct="1">
              <a:spcBef>
                <a:spcPct val="0"/>
              </a:spcBef>
            </a:pPr>
            <a:r>
              <a:rPr lang="es-ES" altLang="es-ES" dirty="0" smtClean="0"/>
              <a:t>Las guardias son relativamente tranquilas dentro de las especialidades quirúrgicas y sobre todo, es frecuente operar en ellas.</a:t>
            </a:r>
          </a:p>
          <a:p>
            <a:pPr eaLnBrk="1" hangingPunct="1">
              <a:spcBef>
                <a:spcPct val="0"/>
              </a:spcBef>
            </a:pPr>
            <a:endParaRPr lang="es-ES" altLang="es-ES" dirty="0" smtClean="0"/>
          </a:p>
          <a:p>
            <a:pPr eaLnBrk="1" hangingPunct="1">
              <a:spcBef>
                <a:spcPct val="0"/>
              </a:spcBef>
            </a:pPr>
            <a:r>
              <a:rPr lang="es-ES" altLang="es-ES" dirty="0" smtClean="0"/>
              <a:t>Patología neonatal en descenso: debido a la baja en la tasa de natalidad y al aumento del número de abortos, motivado también por el consejo prenatal</a:t>
            </a:r>
          </a:p>
          <a:p>
            <a:pPr eaLnBrk="1" hangingPunct="1">
              <a:spcBef>
                <a:spcPct val="0"/>
              </a:spcBef>
            </a:pPr>
            <a:endParaRPr lang="es-ES" altLang="es-ES" dirty="0" smtClean="0"/>
          </a:p>
          <a:p>
            <a:pPr eaLnBrk="1" hangingPunct="1">
              <a:spcBef>
                <a:spcPct val="0"/>
              </a:spcBef>
            </a:pPr>
            <a:r>
              <a:rPr lang="es-ES" altLang="es-ES" dirty="0" smtClean="0"/>
              <a:t>Incursión de la cirugía de adultos: Servicio en los que determinadas subespecialidades son llevadas por los servicios de adultos y aumento de las intervenciones de urgencia de niños por los cirujanos de adultos (descenso en la posibilidad de cirugía, y aumento posterior de las complicaciones </a:t>
            </a:r>
            <a:r>
              <a:rPr lang="es-ES" altLang="es-ES" dirty="0" err="1" smtClean="0"/>
              <a:t>ej</a:t>
            </a:r>
            <a:r>
              <a:rPr lang="es-ES" altLang="es-ES" dirty="0" smtClean="0"/>
              <a:t> apendicitis y absceso)</a:t>
            </a:r>
          </a:p>
          <a:p>
            <a:pPr eaLnBrk="1" hangingPunct="1">
              <a:spcBef>
                <a:spcPct val="0"/>
              </a:spcBef>
            </a:pPr>
            <a:endParaRPr lang="es-ES" altLang="es-ES" dirty="0" smtClean="0"/>
          </a:p>
          <a:p>
            <a:pPr eaLnBrk="1" hangingPunct="1">
              <a:spcBef>
                <a:spcPct val="0"/>
              </a:spcBef>
            </a:pPr>
            <a:r>
              <a:rPr lang="es-ES" altLang="es-ES" dirty="0" smtClean="0"/>
              <a:t>Determinadas patología pueden ser llevadas por varias especialidades (patología auricular, patología del paladar y del labio leporino, malformaciones vasculares….) será necesario que las competencias entre servicios estén</a:t>
            </a:r>
          </a:p>
          <a:p>
            <a:pPr eaLnBrk="1" hangingPunct="1">
              <a:spcBef>
                <a:spcPct val="0"/>
              </a:spcBef>
            </a:pPr>
            <a:endParaRPr lang="es-ES" altLang="es-ES" dirty="0" smtClean="0"/>
          </a:p>
          <a:p>
            <a:pPr eaLnBrk="1" hangingPunct="1">
              <a:spcBef>
                <a:spcPct val="0"/>
              </a:spcBef>
            </a:pPr>
            <a:r>
              <a:rPr lang="es-ES" altLang="es-ES" dirty="0" smtClean="0"/>
              <a:t>Tener la mente abierta al cambio de lugar de trabajo, de ciudad….</a:t>
            </a:r>
          </a:p>
          <a:p>
            <a:pPr eaLnBrk="1" hangingPunct="1">
              <a:spcBef>
                <a:spcPct val="0"/>
              </a:spcBef>
            </a:pPr>
            <a:endParaRPr lang="es-ES" altLang="es-ES" dirty="0" smtClean="0"/>
          </a:p>
          <a:p>
            <a:endParaRPr lang="es-ES" dirty="0"/>
          </a:p>
        </p:txBody>
      </p:sp>
      <p:sp>
        <p:nvSpPr>
          <p:cNvPr id="4" name="Marcador de número de diapositiva 3"/>
          <p:cNvSpPr>
            <a:spLocks noGrp="1"/>
          </p:cNvSpPr>
          <p:nvPr>
            <p:ph type="sldNum" sz="quarter" idx="10"/>
          </p:nvPr>
        </p:nvSpPr>
        <p:spPr/>
        <p:txBody>
          <a:bodyPr/>
          <a:lstStyle/>
          <a:p>
            <a:fld id="{6F1A4F76-95FB-4011-89F4-0ED3D70702E7}" type="slidenum">
              <a:rPr lang="es-ES" smtClean="0"/>
              <a:t>5</a:t>
            </a:fld>
            <a:endParaRPr lang="es-ES"/>
          </a:p>
        </p:txBody>
      </p:sp>
    </p:spTree>
    <p:extLst>
      <p:ext uri="{BB962C8B-B14F-4D97-AF65-F5344CB8AC3E}">
        <p14:creationId xmlns:p14="http://schemas.microsoft.com/office/powerpoint/2010/main" val="175520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37BE1360-D302-46F2-B633-BE3A1CDD0E94}" type="datetimeFigureOut">
              <a:rPr lang="es-ES" smtClean="0"/>
              <a:t>21/03/2023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60437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7BE1360-D302-46F2-B633-BE3A1CDD0E94}" type="datetimeFigureOut">
              <a:rPr lang="es-ES" smtClean="0"/>
              <a:t>21/03/2023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128629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7BE1360-D302-46F2-B633-BE3A1CDD0E94}" type="datetimeFigureOut">
              <a:rPr lang="es-ES" smtClean="0"/>
              <a:t>21/03/2023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238126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7BE1360-D302-46F2-B633-BE3A1CDD0E94}" type="datetimeFigureOut">
              <a:rPr lang="es-ES" smtClean="0"/>
              <a:t>21/03/2023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277847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7BE1360-D302-46F2-B633-BE3A1CDD0E94}" type="datetimeFigureOut">
              <a:rPr lang="es-ES" smtClean="0"/>
              <a:t>21/03/2023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400489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7BE1360-D302-46F2-B633-BE3A1CDD0E94}" type="datetimeFigureOut">
              <a:rPr lang="es-ES" smtClean="0"/>
              <a:t>21/03/2023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88987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7BE1360-D302-46F2-B633-BE3A1CDD0E94}" type="datetimeFigureOut">
              <a:rPr lang="es-ES" smtClean="0"/>
              <a:t>21/03/2023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352081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7BE1360-D302-46F2-B633-BE3A1CDD0E94}" type="datetimeFigureOut">
              <a:rPr lang="es-ES" smtClean="0"/>
              <a:t>21/03/2023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334796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7BE1360-D302-46F2-B633-BE3A1CDD0E94}" type="datetimeFigureOut">
              <a:rPr lang="es-ES" smtClean="0"/>
              <a:t>21/03/2023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54033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7BE1360-D302-46F2-B633-BE3A1CDD0E94}" type="datetimeFigureOut">
              <a:rPr lang="es-ES" smtClean="0"/>
              <a:t>21/03/2023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297062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7BE1360-D302-46F2-B633-BE3A1CDD0E94}" type="datetimeFigureOut">
              <a:rPr lang="es-ES" smtClean="0"/>
              <a:t>21/03/2023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ACEDD0-68C7-4711-8F5A-7906DAA5728F}" type="slidenum">
              <a:rPr lang="es-ES" smtClean="0"/>
              <a:t>‹Nº›</a:t>
            </a:fld>
            <a:endParaRPr lang="es-ES"/>
          </a:p>
        </p:txBody>
      </p:sp>
    </p:spTree>
    <p:extLst>
      <p:ext uri="{BB962C8B-B14F-4D97-AF65-F5344CB8AC3E}">
        <p14:creationId xmlns:p14="http://schemas.microsoft.com/office/powerpoint/2010/main" val="365397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E1360-D302-46F2-B633-BE3A1CDD0E94}" type="datetimeFigureOut">
              <a:rPr lang="es-ES" smtClean="0"/>
              <a:t>21/03/2023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CEDD0-68C7-4711-8F5A-7906DAA5728F}" type="slidenum">
              <a:rPr lang="es-ES" smtClean="0"/>
              <a:t>‹Nº›</a:t>
            </a:fld>
            <a:endParaRPr lang="es-ES"/>
          </a:p>
        </p:txBody>
      </p:sp>
    </p:spTree>
    <p:extLst>
      <p:ext uri="{BB962C8B-B14F-4D97-AF65-F5344CB8AC3E}">
        <p14:creationId xmlns:p14="http://schemas.microsoft.com/office/powerpoint/2010/main" val="327617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0" y="0"/>
            <a:ext cx="12192000" cy="685800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00" y="269393"/>
            <a:ext cx="3793991" cy="580870"/>
          </a:xfrm>
          <a:prstGeom prst="rect">
            <a:avLst/>
          </a:prstGeom>
        </p:spPr>
      </p:pic>
      <p:sp>
        <p:nvSpPr>
          <p:cNvPr id="12" name="Título 1"/>
          <p:cNvSpPr txBox="1">
            <a:spLocks/>
          </p:cNvSpPr>
          <p:nvPr/>
        </p:nvSpPr>
        <p:spPr>
          <a:xfrm>
            <a:off x="-1" y="1717339"/>
            <a:ext cx="2457451" cy="10731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600" b="1" dirty="0" smtClean="0">
                <a:solidFill>
                  <a:srgbClr val="0070C0"/>
                </a:solidFill>
                <a:latin typeface="Leelawadee" panose="020B0502040204020203" pitchFamily="34" charset="-34"/>
                <a:cs typeface="Leelawadee" panose="020B0502040204020203" pitchFamily="34" charset="-34"/>
              </a:rPr>
              <a:t>2023</a:t>
            </a:r>
            <a:endParaRPr lang="es-ES" sz="5600" b="1" dirty="0">
              <a:solidFill>
                <a:srgbClr val="0070C0"/>
              </a:solidFill>
              <a:latin typeface="Leelawadee" panose="020B0502040204020203" pitchFamily="34" charset="-34"/>
              <a:cs typeface="Leelawadee" panose="020B0502040204020203" pitchFamily="34" charset="-34"/>
            </a:endParaRPr>
          </a:p>
        </p:txBody>
      </p:sp>
      <p:sp>
        <p:nvSpPr>
          <p:cNvPr id="2" name="Título 1"/>
          <p:cNvSpPr>
            <a:spLocks noGrp="1"/>
          </p:cNvSpPr>
          <p:nvPr>
            <p:ph type="ctrTitle"/>
          </p:nvPr>
        </p:nvSpPr>
        <p:spPr>
          <a:xfrm>
            <a:off x="-16009" y="982479"/>
            <a:ext cx="12192000" cy="1073150"/>
          </a:xfrm>
        </p:spPr>
        <p:txBody>
          <a:bodyPr>
            <a:normAutofit/>
          </a:bodyPr>
          <a:lstStyle/>
          <a:p>
            <a:r>
              <a:rPr lang="es-ES" sz="5600" b="1" dirty="0" smtClean="0">
                <a:solidFill>
                  <a:srgbClr val="0070C0"/>
                </a:solidFill>
                <a:latin typeface="Leelawadee" panose="020B0502040204020203" pitchFamily="34" charset="-34"/>
                <a:cs typeface="Leelawadee" panose="020B0502040204020203" pitchFamily="34" charset="-34"/>
              </a:rPr>
              <a:t>JORNADA DE PUERTAS ABIERTAS</a:t>
            </a:r>
            <a:endParaRPr lang="es-ES" sz="5600" b="1" dirty="0">
              <a:solidFill>
                <a:srgbClr val="0070C0"/>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840539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D70E6C8-C25A-D540-BB19-A83E726B8B86}"/>
              </a:ext>
            </a:extLst>
          </p:cNvPr>
          <p:cNvSpPr>
            <a:spLocks noGrp="1"/>
          </p:cNvSpPr>
          <p:nvPr>
            <p:ph type="title"/>
          </p:nvPr>
        </p:nvSpPr>
        <p:spPr>
          <a:xfrm>
            <a:off x="1581664" y="365125"/>
            <a:ext cx="9772135" cy="1325563"/>
          </a:xfrm>
        </p:spPr>
        <p:txBody>
          <a:bodyPr>
            <a:normAutofit/>
          </a:bodyPr>
          <a:lstStyle/>
          <a:p>
            <a:r>
              <a:rPr lang="es-ES" dirty="0" smtClean="0"/>
              <a:t>DOCENCIA</a:t>
            </a:r>
            <a:endParaRPr lang="es-ES" dirty="0"/>
          </a:p>
        </p:txBody>
      </p:sp>
      <p:sp>
        <p:nvSpPr>
          <p:cNvPr id="3" name="Marcador de contenido 2">
            <a:extLst>
              <a:ext uri="{FF2B5EF4-FFF2-40B4-BE49-F238E27FC236}">
                <a16:creationId xmlns:a16="http://schemas.microsoft.com/office/drawing/2014/main" id="{8BBB795F-DD05-C849-948D-193937E84375}"/>
              </a:ext>
            </a:extLst>
          </p:cNvPr>
          <p:cNvSpPr>
            <a:spLocks noGrp="1"/>
          </p:cNvSpPr>
          <p:nvPr>
            <p:ph sz="half" idx="1"/>
          </p:nvPr>
        </p:nvSpPr>
        <p:spPr>
          <a:xfrm>
            <a:off x="1466334" y="1847164"/>
            <a:ext cx="5181600" cy="4351338"/>
          </a:xfrm>
        </p:spPr>
        <p:txBody>
          <a:bodyPr>
            <a:normAutofit fontScale="92500" lnSpcReduction="20000"/>
          </a:bodyPr>
          <a:lstStyle/>
          <a:p>
            <a:pPr marL="0" indent="0">
              <a:buNone/>
            </a:pPr>
            <a:r>
              <a:rPr lang="es-ES" dirty="0"/>
              <a:t/>
            </a:r>
            <a:br>
              <a:rPr lang="es-ES" dirty="0"/>
            </a:br>
            <a:r>
              <a:rPr lang="es-ES" sz="2100" b="1" dirty="0" smtClean="0"/>
              <a:t>Sesiones: </a:t>
            </a:r>
          </a:p>
          <a:p>
            <a:pPr>
              <a:buFontTx/>
              <a:buChar char="-"/>
            </a:pPr>
            <a:r>
              <a:rPr lang="es-ES" sz="2100" dirty="0" smtClean="0"/>
              <a:t>Sesión bibliográfica</a:t>
            </a:r>
            <a:endParaRPr lang="es-ES" sz="2100" dirty="0"/>
          </a:p>
          <a:p>
            <a:pPr>
              <a:buFontTx/>
              <a:buChar char="-"/>
            </a:pPr>
            <a:r>
              <a:rPr lang="es-ES" sz="2100" dirty="0" smtClean="0"/>
              <a:t>Sesión temática </a:t>
            </a:r>
          </a:p>
          <a:p>
            <a:pPr>
              <a:buFontTx/>
              <a:buChar char="-"/>
            </a:pPr>
            <a:r>
              <a:rPr lang="es-ES" sz="2100" dirty="0" smtClean="0"/>
              <a:t>Presentación </a:t>
            </a:r>
            <a:r>
              <a:rPr lang="es-ES" sz="2100" dirty="0"/>
              <a:t>de casos </a:t>
            </a:r>
            <a:r>
              <a:rPr lang="es-ES" sz="2100" dirty="0" smtClean="0"/>
              <a:t>quirúrgicos</a:t>
            </a:r>
            <a:endParaRPr lang="es-ES" sz="2100" dirty="0"/>
          </a:p>
          <a:p>
            <a:pPr>
              <a:buFontTx/>
              <a:buChar char="-"/>
            </a:pPr>
            <a:r>
              <a:rPr lang="es-ES" sz="2100" dirty="0" smtClean="0"/>
              <a:t>Sesiones multidisciplinares: </a:t>
            </a:r>
          </a:p>
          <a:p>
            <a:pPr lvl="1">
              <a:buFontTx/>
              <a:buChar char="-"/>
            </a:pPr>
            <a:r>
              <a:rPr lang="es-ES" sz="2100" dirty="0" smtClean="0"/>
              <a:t>Nutrición</a:t>
            </a:r>
          </a:p>
          <a:p>
            <a:pPr lvl="1">
              <a:buFontTx/>
              <a:buChar char="-"/>
            </a:pPr>
            <a:r>
              <a:rPr lang="es-ES" sz="2100" dirty="0" smtClean="0"/>
              <a:t>Urología y Medicina Nuclear</a:t>
            </a:r>
          </a:p>
          <a:p>
            <a:pPr lvl="1">
              <a:buFontTx/>
              <a:buChar char="-"/>
            </a:pPr>
            <a:r>
              <a:rPr lang="es-ES" sz="2100" dirty="0" smtClean="0"/>
              <a:t>Unidad de Malformaciones vasculares</a:t>
            </a:r>
          </a:p>
          <a:p>
            <a:pPr lvl="1">
              <a:buFontTx/>
              <a:buChar char="-"/>
            </a:pPr>
            <a:r>
              <a:rPr lang="es-ES" sz="2100" dirty="0" smtClean="0"/>
              <a:t>Unidad de Vía Aérea</a:t>
            </a:r>
          </a:p>
          <a:p>
            <a:pPr lvl="1">
              <a:buFontTx/>
              <a:buChar char="-"/>
            </a:pPr>
            <a:r>
              <a:rPr lang="es-ES" sz="2100" dirty="0" smtClean="0"/>
              <a:t>Oncología</a:t>
            </a:r>
          </a:p>
          <a:p>
            <a:pPr lvl="1">
              <a:buFontTx/>
              <a:buChar char="-"/>
            </a:pPr>
            <a:r>
              <a:rPr lang="es-ES" sz="2100" dirty="0" smtClean="0"/>
              <a:t>Fisuras Palatinas</a:t>
            </a:r>
          </a:p>
          <a:p>
            <a:pPr lvl="1">
              <a:buFontTx/>
              <a:buChar char="-"/>
            </a:pPr>
            <a:r>
              <a:rPr lang="es-ES" sz="2100" dirty="0" smtClean="0"/>
              <a:t>Extrofias</a:t>
            </a:r>
          </a:p>
          <a:p>
            <a:pPr lvl="1">
              <a:buFontTx/>
              <a:buChar char="-"/>
            </a:pPr>
            <a:r>
              <a:rPr lang="es-ES" sz="2100" dirty="0" smtClean="0"/>
              <a:t>Etc.</a:t>
            </a:r>
          </a:p>
          <a:p>
            <a:pPr lvl="1">
              <a:buFontTx/>
              <a:buChar char="-"/>
            </a:pPr>
            <a:endParaRPr lang="es-ES" sz="2100" dirty="0" smtClean="0"/>
          </a:p>
        </p:txBody>
      </p:sp>
      <p:sp>
        <p:nvSpPr>
          <p:cNvPr id="2" name="Marcador de contenido 1"/>
          <p:cNvSpPr>
            <a:spLocks noGrp="1"/>
          </p:cNvSpPr>
          <p:nvPr>
            <p:ph sz="half" idx="2"/>
          </p:nvPr>
        </p:nvSpPr>
        <p:spPr>
          <a:xfrm>
            <a:off x="6647934" y="1825625"/>
            <a:ext cx="4705865" cy="4351338"/>
          </a:xfrm>
        </p:spPr>
        <p:txBody>
          <a:bodyPr>
            <a:normAutofit fontScale="92500" lnSpcReduction="20000"/>
          </a:bodyPr>
          <a:lstStyle/>
          <a:p>
            <a:r>
              <a:rPr lang="es-ES" b="1" dirty="0"/>
              <a:t>Asistencia a congresos </a:t>
            </a:r>
            <a:r>
              <a:rPr lang="es-ES" dirty="0"/>
              <a:t>(Nacional, SEUP, UMAV, SOCEFF, </a:t>
            </a:r>
            <a:r>
              <a:rPr lang="es-ES" dirty="0" err="1"/>
              <a:t>etc</a:t>
            </a:r>
            <a:r>
              <a:rPr lang="es-ES" dirty="0"/>
              <a:t>) en función del año y rotación.</a:t>
            </a:r>
          </a:p>
          <a:p>
            <a:endParaRPr lang="es-ES" dirty="0"/>
          </a:p>
        </p:txBody>
      </p:sp>
      <p:sp>
        <p:nvSpPr>
          <p:cNvPr id="5" name="Rectángulo 4">
            <a:extLst>
              <a:ext uri="{FF2B5EF4-FFF2-40B4-BE49-F238E27FC236}">
                <a16:creationId xmlns:a16="http://schemas.microsoft.com/office/drawing/2014/main" id="{8E0C2A6F-F228-FB48-A78F-F8BC2C7DBC16}"/>
              </a:ext>
            </a:extLst>
          </p:cNvPr>
          <p:cNvSpPr/>
          <p:nvPr/>
        </p:nvSpPr>
        <p:spPr>
          <a:xfrm>
            <a:off x="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3200" b="1" dirty="0"/>
              <a:t>FORMACIÓN</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6030000"/>
            <a:ext cx="3667783" cy="82800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253" y="6173539"/>
            <a:ext cx="3793991" cy="580870"/>
          </a:xfrm>
          <a:prstGeom prst="rect">
            <a:avLst/>
          </a:prstGeom>
        </p:spPr>
      </p:pic>
    </p:spTree>
    <p:extLst>
      <p:ext uri="{BB962C8B-B14F-4D97-AF65-F5344CB8AC3E}">
        <p14:creationId xmlns:p14="http://schemas.microsoft.com/office/powerpoint/2010/main" val="2934635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half" idx="1"/>
          </p:nvPr>
        </p:nvSpPr>
        <p:spPr/>
        <p:txBody>
          <a:bodyPr/>
          <a:lstStyle/>
          <a:p>
            <a:endParaRPr lang="es-ES"/>
          </a:p>
        </p:txBody>
      </p:sp>
      <p:sp>
        <p:nvSpPr>
          <p:cNvPr id="4" name="Marcador de contenido 3"/>
          <p:cNvSpPr>
            <a:spLocks noGrp="1"/>
          </p:cNvSpPr>
          <p:nvPr>
            <p:ph sz="half" idx="2"/>
          </p:nvPr>
        </p:nvSpPr>
        <p:spPr/>
        <p:txBody>
          <a:bodyPr/>
          <a:lstStyle/>
          <a:p>
            <a:endParaRPr lang="es-ES"/>
          </a:p>
        </p:txBody>
      </p:sp>
      <p:pic>
        <p:nvPicPr>
          <p:cNvPr id="5" name="Imagen 4"/>
          <p:cNvPicPr>
            <a:picLocks noChangeAspect="1"/>
          </p:cNvPicPr>
          <p:nvPr/>
        </p:nvPicPr>
        <p:blipFill>
          <a:blip r:embed="rId2"/>
          <a:stretch>
            <a:fillRect/>
          </a:stretch>
        </p:blipFill>
        <p:spPr>
          <a:xfrm>
            <a:off x="1233616" y="0"/>
            <a:ext cx="9724768" cy="6804502"/>
          </a:xfrm>
          <a:prstGeom prst="rect">
            <a:avLst/>
          </a:prstGeom>
        </p:spPr>
      </p:pic>
    </p:spTree>
    <p:extLst>
      <p:ext uri="{BB962C8B-B14F-4D97-AF65-F5344CB8AC3E}">
        <p14:creationId xmlns:p14="http://schemas.microsoft.com/office/powerpoint/2010/main" val="225519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84206" y="170891"/>
            <a:ext cx="7883611" cy="3091291"/>
          </a:xfrm>
        </p:spPr>
        <p:txBody>
          <a:bodyPr>
            <a:noAutofit/>
          </a:bodyPr>
          <a:lstStyle/>
          <a:p>
            <a:r>
              <a:rPr lang="es-ES" sz="8000" b="1" dirty="0" smtClean="0">
                <a:solidFill>
                  <a:schemeClr val="accent5">
                    <a:lumMod val="50000"/>
                  </a:schemeClr>
                </a:solidFill>
                <a:latin typeface="72 Black" panose="020B0A04030603020204" pitchFamily="34" charset="0"/>
                <a:cs typeface="72 Black" panose="020B0A04030603020204" pitchFamily="34" charset="0"/>
              </a:rPr>
              <a:t>CIRUGÍA </a:t>
            </a:r>
            <a:br>
              <a:rPr lang="es-ES" sz="8000" b="1" dirty="0" smtClean="0">
                <a:solidFill>
                  <a:schemeClr val="accent5">
                    <a:lumMod val="50000"/>
                  </a:schemeClr>
                </a:solidFill>
                <a:latin typeface="72 Black" panose="020B0A04030603020204" pitchFamily="34" charset="0"/>
                <a:cs typeface="72 Black" panose="020B0A04030603020204" pitchFamily="34" charset="0"/>
              </a:rPr>
            </a:br>
            <a:r>
              <a:rPr lang="es-ES" sz="8000" b="1" dirty="0" smtClean="0">
                <a:solidFill>
                  <a:schemeClr val="accent5">
                    <a:lumMod val="50000"/>
                  </a:schemeClr>
                </a:solidFill>
                <a:latin typeface="72 Black" panose="020B0A04030603020204" pitchFamily="34" charset="0"/>
                <a:cs typeface="72 Black" panose="020B0A04030603020204" pitchFamily="34" charset="0"/>
              </a:rPr>
              <a:t>PEDIÁTRICA</a:t>
            </a:r>
            <a:endParaRPr lang="es-ES" sz="8000" b="1" dirty="0">
              <a:solidFill>
                <a:schemeClr val="accent5">
                  <a:lumMod val="50000"/>
                </a:schemeClr>
              </a:solidFill>
              <a:latin typeface="72 Black" panose="020B0A04030603020204" pitchFamily="34" charset="0"/>
              <a:cs typeface="72 Black" panose="020B0A04030603020204" pitchFamily="34" charset="0"/>
            </a:endParaRPr>
          </a:p>
        </p:txBody>
      </p:sp>
      <p:sp>
        <p:nvSpPr>
          <p:cNvPr id="5" name="Subtítulo 4"/>
          <p:cNvSpPr>
            <a:spLocks noGrp="1"/>
          </p:cNvSpPr>
          <p:nvPr>
            <p:ph type="subTitle" idx="1"/>
          </p:nvPr>
        </p:nvSpPr>
        <p:spPr>
          <a:xfrm>
            <a:off x="-914401" y="3595816"/>
            <a:ext cx="9144000" cy="1044146"/>
          </a:xfrm>
        </p:spPr>
        <p:txBody>
          <a:bodyPr/>
          <a:lstStyle/>
          <a:p>
            <a:r>
              <a:rPr lang="es-ES" dirty="0" smtClean="0"/>
              <a:t>SARA PROAÑO</a:t>
            </a:r>
          </a:p>
          <a:p>
            <a:r>
              <a:rPr lang="es-ES" dirty="0" smtClean="0"/>
              <a:t>R3</a:t>
            </a:r>
            <a:endParaRPr lang="es-ES" dirty="0"/>
          </a:p>
        </p:txBody>
      </p:sp>
      <p:pic>
        <p:nvPicPr>
          <p:cNvPr id="7" name="Imagen 6"/>
          <p:cNvPicPr>
            <a:picLocks noChangeAspect="1"/>
          </p:cNvPicPr>
          <p:nvPr/>
        </p:nvPicPr>
        <p:blipFill rotWithShape="1">
          <a:blip r:embed="rId2"/>
          <a:srcRect l="35045" t="21111" r="21239" b="18063"/>
          <a:stretch/>
        </p:blipFill>
        <p:spPr>
          <a:xfrm>
            <a:off x="7315200" y="2953709"/>
            <a:ext cx="4720281" cy="369433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038" y="6030000"/>
            <a:ext cx="3667783" cy="828000"/>
          </a:xfrm>
          <a:prstGeom prst="rect">
            <a:avLst/>
          </a:prstGeom>
        </p:spPr>
      </p:pic>
      <p:pic>
        <p:nvPicPr>
          <p:cNvPr id="9" name="Imagen 8"/>
          <p:cNvPicPr>
            <a:picLocks noChangeAspect="1"/>
          </p:cNvPicPr>
          <p:nvPr/>
        </p:nvPicPr>
        <p:blipFill>
          <a:blip r:embed="rId4"/>
          <a:stretch>
            <a:fillRect/>
          </a:stretch>
        </p:blipFill>
        <p:spPr>
          <a:xfrm>
            <a:off x="6928022" y="430312"/>
            <a:ext cx="5263978" cy="2074627"/>
          </a:xfrm>
          <a:prstGeom prst="rect">
            <a:avLst/>
          </a:prstGeom>
        </p:spPr>
      </p:pic>
      <p:pic>
        <p:nvPicPr>
          <p:cNvPr id="11" name="Imagen 10"/>
          <p:cNvPicPr>
            <a:picLocks noChangeAspect="1"/>
          </p:cNvPicPr>
          <p:nvPr/>
        </p:nvPicPr>
        <p:blipFill rotWithShape="1">
          <a:blip r:embed="rId5"/>
          <a:srcRect b="19144"/>
          <a:stretch/>
        </p:blipFill>
        <p:spPr>
          <a:xfrm>
            <a:off x="4512603" y="4191290"/>
            <a:ext cx="2415419" cy="2456750"/>
          </a:xfrm>
          <a:prstGeom prst="rect">
            <a:avLst/>
          </a:prstGeom>
        </p:spPr>
      </p:pic>
    </p:spTree>
    <p:extLst>
      <p:ext uri="{BB962C8B-B14F-4D97-AF65-F5344CB8AC3E}">
        <p14:creationId xmlns:p14="http://schemas.microsoft.com/office/powerpoint/2010/main" val="12555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0E6C8-C25A-D540-BB19-A83E726B8B86}"/>
              </a:ext>
            </a:extLst>
          </p:cNvPr>
          <p:cNvSpPr>
            <a:spLocks noGrp="1"/>
          </p:cNvSpPr>
          <p:nvPr>
            <p:ph type="title"/>
          </p:nvPr>
        </p:nvSpPr>
        <p:spPr/>
        <p:txBody>
          <a:bodyPr/>
          <a:lstStyle/>
          <a:p>
            <a:r>
              <a:rPr lang="es-ES" dirty="0"/>
              <a:t>	ESPECIALIDAD</a:t>
            </a:r>
          </a:p>
        </p:txBody>
      </p:sp>
      <p:sp>
        <p:nvSpPr>
          <p:cNvPr id="4" name="Rectángulo 3">
            <a:extLst>
              <a:ext uri="{FF2B5EF4-FFF2-40B4-BE49-F238E27FC236}">
                <a16:creationId xmlns:a16="http://schemas.microsoft.com/office/drawing/2014/main" id="{E2B73B95-632F-A249-8DB7-8D1EDFAC16DE}"/>
              </a:ext>
            </a:extLst>
          </p:cNvPr>
          <p:cNvSpPr/>
          <p:nvPr/>
        </p:nvSpPr>
        <p:spPr>
          <a:xfrm>
            <a:off x="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3200" b="1" dirty="0" smtClean="0"/>
              <a:t>CIRU</a:t>
            </a:r>
          </a:p>
          <a:p>
            <a:pPr algn="ctr"/>
            <a:r>
              <a:rPr lang="es-ES" sz="3200" b="1" dirty="0" smtClean="0"/>
              <a:t>PEDIA</a:t>
            </a:r>
            <a:endParaRPr lang="es-ES" sz="3200" b="1" dirty="0"/>
          </a:p>
        </p:txBody>
      </p:sp>
      <p:pic>
        <p:nvPicPr>
          <p:cNvPr id="5" name="Imagen 4">
            <a:extLst>
              <a:ext uri="{FF2B5EF4-FFF2-40B4-BE49-F238E27FC236}">
                <a16:creationId xmlns:a16="http://schemas.microsoft.com/office/drawing/2014/main" id="{A2AB0AB6-CE93-EE4D-82D9-19F2AF326ED8}"/>
              </a:ext>
            </a:extLst>
          </p:cNvPr>
          <p:cNvPicPr>
            <a:picLocks noChangeAspect="1"/>
          </p:cNvPicPr>
          <p:nvPr/>
        </p:nvPicPr>
        <p:blipFill>
          <a:blip r:embed="rId2"/>
          <a:stretch>
            <a:fillRect/>
          </a:stretch>
        </p:blipFill>
        <p:spPr>
          <a:xfrm>
            <a:off x="9106929" y="312420"/>
            <a:ext cx="2802753" cy="2753925"/>
          </a:xfrm>
          <a:prstGeom prst="rect">
            <a:avLst/>
          </a:prstGeom>
        </p:spPr>
      </p:pic>
      <p:pic>
        <p:nvPicPr>
          <p:cNvPr id="6" name="Imagen 5">
            <a:extLst>
              <a:ext uri="{FF2B5EF4-FFF2-40B4-BE49-F238E27FC236}">
                <a16:creationId xmlns:a16="http://schemas.microsoft.com/office/drawing/2014/main" id="{0F0C4B0E-309A-B041-B3D2-0A26AF41D81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45603" y="1156768"/>
            <a:ext cx="6235152" cy="6235152"/>
          </a:xfrm>
          <a:prstGeom prst="rect">
            <a:avLst/>
          </a:prstGeom>
        </p:spPr>
      </p:pic>
      <p:sp>
        <p:nvSpPr>
          <p:cNvPr id="3" name="Marcador de contenido 2">
            <a:extLst>
              <a:ext uri="{FF2B5EF4-FFF2-40B4-BE49-F238E27FC236}">
                <a16:creationId xmlns:a16="http://schemas.microsoft.com/office/drawing/2014/main" id="{FAE2142C-5164-4A41-A842-5199A3A22999}"/>
              </a:ext>
            </a:extLst>
          </p:cNvPr>
          <p:cNvSpPr>
            <a:spLocks noGrp="1"/>
          </p:cNvSpPr>
          <p:nvPr>
            <p:ph idx="1"/>
          </p:nvPr>
        </p:nvSpPr>
        <p:spPr>
          <a:xfrm>
            <a:off x="1598141" y="2014193"/>
            <a:ext cx="6433751" cy="3089821"/>
          </a:xfrm>
        </p:spPr>
        <p:txBody>
          <a:bodyPr>
            <a:normAutofit fontScale="85000" lnSpcReduction="20000"/>
          </a:bodyPr>
          <a:lstStyle/>
          <a:p>
            <a:r>
              <a:rPr lang="es-ES" dirty="0"/>
              <a:t>1962</a:t>
            </a:r>
            <a:r>
              <a:rPr lang="es-ES" dirty="0">
                <a:sym typeface="Wingdings" pitchFamily="2" charset="2"/>
              </a:rPr>
              <a:t> “Joven” </a:t>
            </a:r>
            <a:endParaRPr lang="es-ES" dirty="0"/>
          </a:p>
          <a:p>
            <a:r>
              <a:rPr lang="es-ES" dirty="0"/>
              <a:t>Especialidad de la cirugía dedicada al diagnóstico, manejo preoperatorio, operación y cuidado postoperatorio de los problemas que presentan</a:t>
            </a:r>
          </a:p>
          <a:p>
            <a:pPr lvl="1"/>
            <a:r>
              <a:rPr lang="es-ES" dirty="0"/>
              <a:t>Neonato</a:t>
            </a:r>
          </a:p>
          <a:p>
            <a:pPr lvl="1"/>
            <a:r>
              <a:rPr lang="es-ES" dirty="0" smtClean="0"/>
              <a:t>Lactante </a:t>
            </a:r>
            <a:endParaRPr lang="es-ES" dirty="0"/>
          </a:p>
          <a:p>
            <a:pPr lvl="1"/>
            <a:r>
              <a:rPr lang="es-ES" dirty="0"/>
              <a:t>Escolar</a:t>
            </a:r>
          </a:p>
          <a:p>
            <a:pPr lvl="1"/>
            <a:r>
              <a:rPr lang="es-ES" dirty="0"/>
              <a:t>Adolescente </a:t>
            </a:r>
          </a:p>
          <a:p>
            <a:pPr lvl="1"/>
            <a:r>
              <a:rPr lang="es-ES" dirty="0"/>
              <a:t>Joven adulto.</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6030000"/>
            <a:ext cx="3667783" cy="82800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1253" y="6173539"/>
            <a:ext cx="3793991" cy="580870"/>
          </a:xfrm>
          <a:prstGeom prst="rect">
            <a:avLst/>
          </a:prstGeom>
        </p:spPr>
      </p:pic>
    </p:spTree>
    <p:extLst>
      <p:ext uri="{BB962C8B-B14F-4D97-AF65-F5344CB8AC3E}">
        <p14:creationId xmlns:p14="http://schemas.microsoft.com/office/powerpoint/2010/main" val="1059241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0E6C8-C25A-D540-BB19-A83E726B8B86}"/>
              </a:ext>
            </a:extLst>
          </p:cNvPr>
          <p:cNvSpPr>
            <a:spLocks noGrp="1"/>
          </p:cNvSpPr>
          <p:nvPr>
            <p:ph type="title"/>
          </p:nvPr>
        </p:nvSpPr>
        <p:spPr>
          <a:xfrm>
            <a:off x="934720" y="276696"/>
            <a:ext cx="10058400" cy="1371600"/>
          </a:xfrm>
        </p:spPr>
        <p:txBody>
          <a:bodyPr/>
          <a:lstStyle/>
          <a:p>
            <a:r>
              <a:rPr lang="es-ES" dirty="0"/>
              <a:t>	ESPECIALIDAD</a:t>
            </a:r>
          </a:p>
        </p:txBody>
      </p:sp>
      <p:pic>
        <p:nvPicPr>
          <p:cNvPr id="6" name="Marcador de contenido 5">
            <a:extLst>
              <a:ext uri="{FF2B5EF4-FFF2-40B4-BE49-F238E27FC236}">
                <a16:creationId xmlns:a16="http://schemas.microsoft.com/office/drawing/2014/main" id="{334C1EE2-0C6E-9744-9EBA-F57658EBEB44}"/>
              </a:ext>
            </a:extLst>
          </p:cNvPr>
          <p:cNvPicPr>
            <a:picLocks noGrp="1" noChangeAspect="1"/>
          </p:cNvPicPr>
          <p:nvPr>
            <p:ph idx="1"/>
          </p:nvPr>
        </p:nvPicPr>
        <p:blipFill>
          <a:blip r:embed="rId2"/>
          <a:stretch>
            <a:fillRect/>
          </a:stretch>
        </p:blipFill>
        <p:spPr>
          <a:xfrm>
            <a:off x="3145074" y="1395537"/>
            <a:ext cx="6948454" cy="4763753"/>
          </a:xfrm>
          <a:prstGeom prst="rect">
            <a:avLst/>
          </a:prstGeom>
        </p:spPr>
      </p:pic>
      <p:sp>
        <p:nvSpPr>
          <p:cNvPr id="4" name="Rectángulo 3">
            <a:extLst>
              <a:ext uri="{FF2B5EF4-FFF2-40B4-BE49-F238E27FC236}">
                <a16:creationId xmlns:a16="http://schemas.microsoft.com/office/drawing/2014/main" id="{E2B73B95-632F-A249-8DB7-8D1EDFAC16DE}"/>
              </a:ext>
            </a:extLst>
          </p:cNvPr>
          <p:cNvSpPr/>
          <p:nvPr/>
        </p:nvSpPr>
        <p:spPr>
          <a:xfrm>
            <a:off x="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3200" b="1" dirty="0"/>
              <a:t>CIRU</a:t>
            </a:r>
          </a:p>
          <a:p>
            <a:pPr algn="ctr"/>
            <a:r>
              <a:rPr lang="es-ES" sz="3200" b="1" dirty="0"/>
              <a:t>PEDIA</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6030000"/>
            <a:ext cx="3667783" cy="828000"/>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1253" y="6173539"/>
            <a:ext cx="3793991" cy="580870"/>
          </a:xfrm>
          <a:prstGeom prst="rect">
            <a:avLst/>
          </a:prstGeom>
        </p:spPr>
      </p:pic>
    </p:spTree>
    <p:extLst>
      <p:ext uri="{BB962C8B-B14F-4D97-AF65-F5344CB8AC3E}">
        <p14:creationId xmlns:p14="http://schemas.microsoft.com/office/powerpoint/2010/main" val="3518057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3AC4ABB2-CB47-3145-8380-22BF7AEF038D}"/>
              </a:ext>
            </a:extLst>
          </p:cNvPr>
          <p:cNvGraphicFramePr>
            <a:graphicFrameLocks noGrp="1"/>
          </p:cNvGraphicFramePr>
          <p:nvPr>
            <p:ph idx="1"/>
            <p:extLst>
              <p:ext uri="{D42A27DB-BD31-4B8C-83A1-F6EECF244321}">
                <p14:modId xmlns:p14="http://schemas.microsoft.com/office/powerpoint/2010/main" val="3092806289"/>
              </p:ext>
            </p:extLst>
          </p:nvPr>
        </p:nvGraphicFramePr>
        <p:xfrm>
          <a:off x="1657452" y="1137920"/>
          <a:ext cx="9213748" cy="4152900"/>
        </p:xfrm>
        <a:graphic>
          <a:graphicData uri="http://schemas.openxmlformats.org/drawingml/2006/table">
            <a:tbl>
              <a:tblPr firstRow="1" bandRow="1">
                <a:tableStyleId>{00A15C55-8517-42AA-B614-E9B94910E393}</a:tableStyleId>
              </a:tblPr>
              <a:tblGrid>
                <a:gridCol w="5029200">
                  <a:extLst>
                    <a:ext uri="{9D8B030D-6E8A-4147-A177-3AD203B41FA5}">
                      <a16:colId xmlns:a16="http://schemas.microsoft.com/office/drawing/2014/main" val="1360921332"/>
                    </a:ext>
                  </a:extLst>
                </a:gridCol>
                <a:gridCol w="4184548">
                  <a:extLst>
                    <a:ext uri="{9D8B030D-6E8A-4147-A177-3AD203B41FA5}">
                      <a16:colId xmlns:a16="http://schemas.microsoft.com/office/drawing/2014/main" val="2256339457"/>
                    </a:ext>
                  </a:extLst>
                </a:gridCol>
              </a:tblGrid>
              <a:tr h="370840">
                <a:tc>
                  <a:txBody>
                    <a:bodyPr/>
                    <a:lstStyle/>
                    <a:p>
                      <a:pPr algn="ctr"/>
                      <a:r>
                        <a:rPr lang="es-ES" sz="2800" dirty="0"/>
                        <a:t>PUNTOS FUERTES</a:t>
                      </a:r>
                    </a:p>
                  </a:txBody>
                  <a:tcPr/>
                </a:tc>
                <a:tc>
                  <a:txBody>
                    <a:bodyPr/>
                    <a:lstStyle/>
                    <a:p>
                      <a:pPr algn="ctr"/>
                      <a:r>
                        <a:rPr lang="es-ES" sz="2800" dirty="0"/>
                        <a:t>PUNTOS DÉBILES</a:t>
                      </a:r>
                    </a:p>
                  </a:txBody>
                  <a:tcPr>
                    <a:solidFill>
                      <a:srgbClr val="FF0000">
                        <a:alpha val="78824"/>
                      </a:srgbClr>
                    </a:solidFill>
                  </a:tcPr>
                </a:tc>
                <a:extLst>
                  <a:ext uri="{0D108BD9-81ED-4DB2-BD59-A6C34878D82A}">
                    <a16:rowId xmlns:a16="http://schemas.microsoft.com/office/drawing/2014/main" val="3971394021"/>
                  </a:ext>
                </a:extLst>
              </a:tr>
              <a:tr h="370840">
                <a:tc>
                  <a:txBody>
                    <a:bodyPr/>
                    <a:lstStyle/>
                    <a:p>
                      <a:pPr marL="0" indent="0">
                        <a:buFontTx/>
                        <a:buNone/>
                      </a:pPr>
                      <a:r>
                        <a:rPr lang="es-ES" dirty="0"/>
                        <a:t>Varias subespecialidades en una especialidad: </a:t>
                      </a:r>
                    </a:p>
                    <a:p>
                      <a:pPr marL="285750" indent="-285750">
                        <a:buFontTx/>
                        <a:buChar char="-"/>
                      </a:pPr>
                      <a:r>
                        <a:rPr lang="es-ES" dirty="0"/>
                        <a:t>Cirugía Plástica </a:t>
                      </a:r>
                    </a:p>
                    <a:p>
                      <a:pPr marL="285750" indent="-285750">
                        <a:buFontTx/>
                        <a:buChar char="-"/>
                      </a:pPr>
                      <a:r>
                        <a:rPr lang="es-ES" dirty="0"/>
                        <a:t>Cirugía </a:t>
                      </a:r>
                      <a:r>
                        <a:rPr lang="es-ES" dirty="0" smtClean="0"/>
                        <a:t>General</a:t>
                      </a:r>
                      <a:endParaRPr lang="es-ES" dirty="0"/>
                    </a:p>
                    <a:p>
                      <a:pPr marL="285750" indent="-285750">
                        <a:buFontTx/>
                        <a:buChar char="-"/>
                      </a:pPr>
                      <a:r>
                        <a:rPr lang="es-ES" dirty="0"/>
                        <a:t>Cirugía Torácica y de la Vía Aérea</a:t>
                      </a:r>
                    </a:p>
                    <a:p>
                      <a:pPr marL="285750" indent="-285750">
                        <a:buFontTx/>
                        <a:buChar char="-"/>
                      </a:pPr>
                      <a:r>
                        <a:rPr lang="es-ES" dirty="0"/>
                        <a:t>Urología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Incursión de la cirugía de adultos en la cirugía pediátrica </a:t>
                      </a:r>
                    </a:p>
                    <a:p>
                      <a:endParaRPr lang="es-ES" dirty="0"/>
                    </a:p>
                  </a:txBody>
                  <a:tcPr>
                    <a:solidFill>
                      <a:srgbClr val="E28B83"/>
                    </a:solidFill>
                  </a:tcPr>
                </a:tc>
                <a:extLst>
                  <a:ext uri="{0D108BD9-81ED-4DB2-BD59-A6C34878D82A}">
                    <a16:rowId xmlns:a16="http://schemas.microsoft.com/office/drawing/2014/main" val="2596303175"/>
                  </a:ext>
                </a:extLst>
              </a:tr>
              <a:tr h="688340">
                <a:tc>
                  <a:txBody>
                    <a:bodyPr/>
                    <a:lstStyle/>
                    <a:p>
                      <a:r>
                        <a:rPr lang="es-ES" dirty="0"/>
                        <a:t>Múltiples técnicas: </a:t>
                      </a:r>
                      <a:r>
                        <a:rPr lang="es-ES" baseline="0" dirty="0" smtClean="0"/>
                        <a:t> </a:t>
                      </a:r>
                      <a:r>
                        <a:rPr lang="es-ES" dirty="0" smtClean="0"/>
                        <a:t>Cirugía abierta,</a:t>
                      </a:r>
                      <a:r>
                        <a:rPr lang="es-ES" baseline="0" dirty="0" smtClean="0"/>
                        <a:t> laparoscopia, </a:t>
                      </a:r>
                      <a:r>
                        <a:rPr lang="es-ES" baseline="0" dirty="0" err="1" smtClean="0"/>
                        <a:t>toracoscopia</a:t>
                      </a:r>
                      <a:r>
                        <a:rPr lang="es-ES" baseline="0" dirty="0" smtClean="0"/>
                        <a:t>, endoscopia…</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Patología neonatal en descenso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solidFill>
                      <a:srgbClr val="E28B83">
                        <a:alpha val="50196"/>
                      </a:srgbClr>
                    </a:solidFill>
                  </a:tcPr>
                </a:tc>
                <a:extLst>
                  <a:ext uri="{0D108BD9-81ED-4DB2-BD59-A6C34878D82A}">
                    <a16:rowId xmlns:a16="http://schemas.microsoft.com/office/drawing/2014/main" val="1937394386"/>
                  </a:ext>
                </a:extLst>
              </a:tr>
              <a:tr h="370840">
                <a:tc>
                  <a:txBody>
                    <a:bodyPr/>
                    <a:lstStyle/>
                    <a:p>
                      <a:r>
                        <a:rPr lang="es-ES" dirty="0"/>
                        <a:t>Posibilidades de investigación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Incertidumbre en el mundo laboral</a:t>
                      </a:r>
                    </a:p>
                  </a:txBody>
                  <a:tcPr>
                    <a:solidFill>
                      <a:srgbClr val="E28B83"/>
                    </a:solidFill>
                  </a:tcPr>
                </a:tc>
                <a:extLst>
                  <a:ext uri="{0D108BD9-81ED-4DB2-BD59-A6C34878D82A}">
                    <a16:rowId xmlns:a16="http://schemas.microsoft.com/office/drawing/2014/main" val="2610668825"/>
                  </a:ext>
                </a:extLst>
              </a:tr>
              <a:tr h="370840">
                <a:tc>
                  <a:txBody>
                    <a:bodyPr/>
                    <a:lstStyle/>
                    <a:p>
                      <a:r>
                        <a:rPr lang="es-ES" dirty="0"/>
                        <a:t>Alto volumen de cirugía ambulatoria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es-ES" sz="1800" dirty="0" smtClean="0">
                          <a:cs typeface="Arial" panose="020B0604020202020204" pitchFamily="34" charset="0"/>
                        </a:rPr>
                        <a:t>Primer año “en tierra de nadie”</a:t>
                      </a:r>
                    </a:p>
                  </a:txBody>
                  <a:tcPr>
                    <a:solidFill>
                      <a:srgbClr val="E28B83">
                        <a:alpha val="50196"/>
                      </a:srgbClr>
                    </a:solidFill>
                  </a:tcPr>
                </a:tc>
                <a:extLst>
                  <a:ext uri="{0D108BD9-81ED-4DB2-BD59-A6C34878D82A}">
                    <a16:rowId xmlns:a16="http://schemas.microsoft.com/office/drawing/2014/main" val="3740884521"/>
                  </a:ext>
                </a:extLst>
              </a:tr>
              <a:tr h="370840">
                <a:tc>
                  <a:txBody>
                    <a:bodyPr/>
                    <a:lstStyle/>
                    <a:p>
                      <a:r>
                        <a:rPr lang="es-ES" dirty="0" smtClean="0"/>
                        <a:t>Guardias</a:t>
                      </a:r>
                      <a:endParaRPr lang="es-ES" dirty="0"/>
                    </a:p>
                  </a:txBody>
                  <a:tcPr/>
                </a:tc>
                <a:tc>
                  <a:txBody>
                    <a:bodyPr/>
                    <a:lstStyle/>
                    <a:p>
                      <a:endParaRPr lang="es-ES" dirty="0"/>
                    </a:p>
                  </a:txBody>
                  <a:tcPr>
                    <a:solidFill>
                      <a:srgbClr val="E28B83"/>
                    </a:solidFill>
                  </a:tcPr>
                </a:tc>
                <a:extLst>
                  <a:ext uri="{0D108BD9-81ED-4DB2-BD59-A6C34878D82A}">
                    <a16:rowId xmlns:a16="http://schemas.microsoft.com/office/drawing/2014/main" val="3980143762"/>
                  </a:ext>
                </a:extLst>
              </a:tr>
              <a:tr h="370840">
                <a:tc>
                  <a:txBody>
                    <a:bodyPr/>
                    <a:lstStyle/>
                    <a:p>
                      <a:r>
                        <a:rPr lang="es-ES" dirty="0"/>
                        <a:t>Especialidad muy resolutiva</a:t>
                      </a:r>
                    </a:p>
                  </a:txBody>
                  <a:tcPr/>
                </a:tc>
                <a:tc>
                  <a:txBody>
                    <a:bodyPr/>
                    <a:lstStyle/>
                    <a:p>
                      <a:endParaRPr lang="es-ES" dirty="0"/>
                    </a:p>
                  </a:txBody>
                  <a:tcPr>
                    <a:solidFill>
                      <a:srgbClr val="E28B83">
                        <a:alpha val="50196"/>
                      </a:srgbClr>
                    </a:solidFill>
                  </a:tcPr>
                </a:tc>
                <a:extLst>
                  <a:ext uri="{0D108BD9-81ED-4DB2-BD59-A6C34878D82A}">
                    <a16:rowId xmlns:a16="http://schemas.microsoft.com/office/drawing/2014/main" val="862011930"/>
                  </a:ext>
                </a:extLst>
              </a:tr>
            </a:tbl>
          </a:graphicData>
        </a:graphic>
      </p:graphicFrame>
      <p:sp>
        <p:nvSpPr>
          <p:cNvPr id="4" name="Rectángulo 3">
            <a:extLst>
              <a:ext uri="{FF2B5EF4-FFF2-40B4-BE49-F238E27FC236}">
                <a16:creationId xmlns:a16="http://schemas.microsoft.com/office/drawing/2014/main" id="{E2B73B95-632F-A249-8DB7-8D1EDFAC16DE}"/>
              </a:ext>
            </a:extLst>
          </p:cNvPr>
          <p:cNvSpPr/>
          <p:nvPr/>
        </p:nvSpPr>
        <p:spPr>
          <a:xfrm>
            <a:off x="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3200" b="1" dirty="0"/>
              <a:t>CIRU</a:t>
            </a:r>
          </a:p>
          <a:p>
            <a:pPr algn="ctr"/>
            <a:r>
              <a:rPr lang="es-ES" sz="3200" b="1" dirty="0"/>
              <a:t>PEDIA</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6030000"/>
            <a:ext cx="3667783" cy="828000"/>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1253" y="6173539"/>
            <a:ext cx="3793991" cy="580870"/>
          </a:xfrm>
          <a:prstGeom prst="rect">
            <a:avLst/>
          </a:prstGeom>
        </p:spPr>
      </p:pic>
    </p:spTree>
    <p:extLst>
      <p:ext uri="{BB962C8B-B14F-4D97-AF65-F5344CB8AC3E}">
        <p14:creationId xmlns:p14="http://schemas.microsoft.com/office/powerpoint/2010/main" val="13555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0E6C8-C25A-D540-BB19-A83E726B8B86}"/>
              </a:ext>
            </a:extLst>
          </p:cNvPr>
          <p:cNvSpPr>
            <a:spLocks noGrp="1"/>
          </p:cNvSpPr>
          <p:nvPr>
            <p:ph type="title"/>
          </p:nvPr>
        </p:nvSpPr>
        <p:spPr>
          <a:xfrm>
            <a:off x="1606378" y="391160"/>
            <a:ext cx="8938054" cy="1371600"/>
          </a:xfrm>
        </p:spPr>
        <p:txBody>
          <a:bodyPr>
            <a:normAutofit/>
          </a:bodyPr>
          <a:lstStyle/>
          <a:p>
            <a:r>
              <a:rPr lang="es-ES" dirty="0"/>
              <a:t>FUNDAMENTOS PARA </a:t>
            </a:r>
            <a:r>
              <a:rPr lang="es-ES" dirty="0" smtClean="0"/>
              <a:t>ELEGIR ESTE HOSPITAL: </a:t>
            </a:r>
            <a:endParaRPr lang="es-ES" dirty="0"/>
          </a:p>
        </p:txBody>
      </p:sp>
      <p:sp>
        <p:nvSpPr>
          <p:cNvPr id="3" name="Marcador de contenido 2">
            <a:extLst>
              <a:ext uri="{FF2B5EF4-FFF2-40B4-BE49-F238E27FC236}">
                <a16:creationId xmlns:a16="http://schemas.microsoft.com/office/drawing/2014/main" id="{FAE2142C-5164-4A41-A842-5199A3A22999}"/>
              </a:ext>
            </a:extLst>
          </p:cNvPr>
          <p:cNvSpPr>
            <a:spLocks noGrp="1"/>
          </p:cNvSpPr>
          <p:nvPr>
            <p:ph idx="1"/>
          </p:nvPr>
        </p:nvSpPr>
        <p:spPr>
          <a:xfrm>
            <a:off x="1828799" y="1906508"/>
            <a:ext cx="8493211" cy="2611120"/>
          </a:xfrm>
        </p:spPr>
        <p:txBody>
          <a:bodyPr/>
          <a:lstStyle/>
          <a:p>
            <a:r>
              <a:rPr lang="es-ES" dirty="0" smtClean="0"/>
              <a:t>Gran volumen </a:t>
            </a:r>
            <a:r>
              <a:rPr lang="es-ES" dirty="0"/>
              <a:t>de casos </a:t>
            </a:r>
            <a:endParaRPr lang="es-ES" dirty="0" smtClean="0"/>
          </a:p>
          <a:p>
            <a:r>
              <a:rPr lang="es-ES" dirty="0" smtClean="0"/>
              <a:t>Servicio </a:t>
            </a:r>
            <a:r>
              <a:rPr lang="es-ES" dirty="0"/>
              <a:t>dividido en secciones </a:t>
            </a:r>
          </a:p>
          <a:p>
            <a:r>
              <a:rPr lang="es-ES" dirty="0"/>
              <a:t>Patología manejada por el cirujano pediátrico </a:t>
            </a:r>
          </a:p>
          <a:p>
            <a:r>
              <a:rPr lang="es-ES" dirty="0" smtClean="0"/>
              <a:t>1 residente por año</a:t>
            </a:r>
            <a:endParaRPr lang="es-ES" dirty="0"/>
          </a:p>
          <a:p>
            <a:r>
              <a:rPr lang="es-ES" dirty="0"/>
              <a:t>Manejo de la urgencia por el cirujano</a:t>
            </a:r>
          </a:p>
        </p:txBody>
      </p:sp>
      <p:sp>
        <p:nvSpPr>
          <p:cNvPr id="4" name="Rectángulo 3">
            <a:extLst>
              <a:ext uri="{FF2B5EF4-FFF2-40B4-BE49-F238E27FC236}">
                <a16:creationId xmlns:a16="http://schemas.microsoft.com/office/drawing/2014/main" id="{E2B73B95-632F-A249-8DB7-8D1EDFAC16DE}"/>
              </a:ext>
            </a:extLst>
          </p:cNvPr>
          <p:cNvSpPr/>
          <p:nvPr/>
        </p:nvSpPr>
        <p:spPr>
          <a:xfrm>
            <a:off x="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3200" b="1" dirty="0"/>
              <a:t>CIRU</a:t>
            </a:r>
          </a:p>
          <a:p>
            <a:pPr algn="ctr"/>
            <a:r>
              <a:rPr lang="es-ES" sz="3200" b="1" dirty="0"/>
              <a:t>PEDIA</a:t>
            </a:r>
          </a:p>
        </p:txBody>
      </p:sp>
      <p:sp>
        <p:nvSpPr>
          <p:cNvPr id="5" name="Rectángulo 4">
            <a:extLst>
              <a:ext uri="{FF2B5EF4-FFF2-40B4-BE49-F238E27FC236}">
                <a16:creationId xmlns:a16="http://schemas.microsoft.com/office/drawing/2014/main" id="{B3E46895-05FB-9044-8DAF-129D271C59D6}"/>
              </a:ext>
            </a:extLst>
          </p:cNvPr>
          <p:cNvSpPr/>
          <p:nvPr/>
        </p:nvSpPr>
        <p:spPr>
          <a:xfrm>
            <a:off x="1828799" y="5194998"/>
            <a:ext cx="6185861" cy="461665"/>
          </a:xfrm>
          <a:prstGeom prst="rect">
            <a:avLst/>
          </a:prstGeom>
        </p:spPr>
        <p:txBody>
          <a:bodyPr wrap="none">
            <a:spAutoFit/>
          </a:bodyPr>
          <a:lstStyle/>
          <a:p>
            <a:r>
              <a:rPr lang="es-ES" sz="2400" b="1" dirty="0"/>
              <a:t>Formación como cirujano pediátrico en general</a:t>
            </a:r>
          </a:p>
        </p:txBody>
      </p:sp>
      <p:sp>
        <p:nvSpPr>
          <p:cNvPr id="8" name="7 Flecha abajo"/>
          <p:cNvSpPr/>
          <p:nvPr/>
        </p:nvSpPr>
        <p:spPr>
          <a:xfrm>
            <a:off x="4684744" y="4571351"/>
            <a:ext cx="274320" cy="55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6030000"/>
            <a:ext cx="3667783" cy="828000"/>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253" y="6173539"/>
            <a:ext cx="3793991" cy="580870"/>
          </a:xfrm>
          <a:prstGeom prst="rect">
            <a:avLst/>
          </a:prstGeom>
        </p:spPr>
      </p:pic>
    </p:spTree>
    <p:extLst>
      <p:ext uri="{BB962C8B-B14F-4D97-AF65-F5344CB8AC3E}">
        <p14:creationId xmlns:p14="http://schemas.microsoft.com/office/powerpoint/2010/main" val="350358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A113E-2072-6F41-8324-DABB6737F1DB}"/>
              </a:ext>
            </a:extLst>
          </p:cNvPr>
          <p:cNvSpPr>
            <a:spLocks noGrp="1"/>
          </p:cNvSpPr>
          <p:nvPr>
            <p:ph type="title"/>
          </p:nvPr>
        </p:nvSpPr>
        <p:spPr/>
        <p:txBody>
          <a:bodyPr/>
          <a:lstStyle/>
          <a:p>
            <a:r>
              <a:rPr lang="es-ES" dirty="0"/>
              <a:t> </a:t>
            </a:r>
          </a:p>
        </p:txBody>
      </p:sp>
      <p:sp>
        <p:nvSpPr>
          <p:cNvPr id="3" name="Marcador de contenido 2">
            <a:extLst>
              <a:ext uri="{FF2B5EF4-FFF2-40B4-BE49-F238E27FC236}">
                <a16:creationId xmlns:a16="http://schemas.microsoft.com/office/drawing/2014/main" id="{8BBB795F-DD05-C849-948D-193937E84375}"/>
              </a:ext>
            </a:extLst>
          </p:cNvPr>
          <p:cNvSpPr>
            <a:spLocks noGrp="1"/>
          </p:cNvSpPr>
          <p:nvPr>
            <p:ph idx="1"/>
          </p:nvPr>
        </p:nvSpPr>
        <p:spPr>
          <a:xfrm>
            <a:off x="1066800" y="2034723"/>
            <a:ext cx="2661920" cy="3931920"/>
          </a:xfrm>
        </p:spPr>
        <p:txBody>
          <a:bodyPr/>
          <a:lstStyle/>
          <a:p>
            <a:pPr marL="0" indent="0">
              <a:buNone/>
            </a:pPr>
            <a:r>
              <a:rPr lang="es-ES" b="1" dirty="0" smtClean="0"/>
              <a:t>MATERNO-INFANTIL</a:t>
            </a:r>
            <a:endParaRPr lang="es-ES" b="1" dirty="0"/>
          </a:p>
          <a:p>
            <a:r>
              <a:rPr lang="es-ES" dirty="0"/>
              <a:t>Pediatría (10 residentes/ año)</a:t>
            </a:r>
          </a:p>
          <a:p>
            <a:r>
              <a:rPr lang="es-ES" dirty="0"/>
              <a:t> Cirugía Pediátrica (1 residente/año).</a:t>
            </a:r>
          </a:p>
        </p:txBody>
      </p:sp>
      <p:sp>
        <p:nvSpPr>
          <p:cNvPr id="5" name="Rectángulo 4">
            <a:extLst>
              <a:ext uri="{FF2B5EF4-FFF2-40B4-BE49-F238E27FC236}">
                <a16:creationId xmlns:a16="http://schemas.microsoft.com/office/drawing/2014/main" id="{8E0C2A6F-F228-FB48-A78F-F8BC2C7DBC16}"/>
              </a:ext>
            </a:extLst>
          </p:cNvPr>
          <p:cNvSpPr/>
          <p:nvPr/>
        </p:nvSpPr>
        <p:spPr>
          <a:xfrm>
            <a:off x="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3200" b="1" dirty="0"/>
              <a:t>HOSPITAL</a:t>
            </a:r>
          </a:p>
        </p:txBody>
      </p:sp>
      <p:pic>
        <p:nvPicPr>
          <p:cNvPr id="6" name="Imagen 5">
            <a:extLst>
              <a:ext uri="{FF2B5EF4-FFF2-40B4-BE49-F238E27FC236}">
                <a16:creationId xmlns:a16="http://schemas.microsoft.com/office/drawing/2014/main" id="{F37D10AE-52BA-2343-B27A-1D945B66B6D1}"/>
              </a:ext>
            </a:extLst>
          </p:cNvPr>
          <p:cNvPicPr>
            <a:picLocks noChangeAspect="1"/>
          </p:cNvPicPr>
          <p:nvPr/>
        </p:nvPicPr>
        <p:blipFill>
          <a:blip r:embed="rId2"/>
          <a:stretch>
            <a:fillRect/>
          </a:stretch>
        </p:blipFill>
        <p:spPr>
          <a:xfrm>
            <a:off x="4025677" y="1178560"/>
            <a:ext cx="7747730" cy="4356608"/>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6030000"/>
            <a:ext cx="3667783" cy="82800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1253" y="6173539"/>
            <a:ext cx="3793991" cy="580870"/>
          </a:xfrm>
          <a:prstGeom prst="rect">
            <a:avLst/>
          </a:prstGeom>
        </p:spPr>
      </p:pic>
    </p:spTree>
    <p:extLst>
      <p:ext uri="{BB962C8B-B14F-4D97-AF65-F5344CB8AC3E}">
        <p14:creationId xmlns:p14="http://schemas.microsoft.com/office/powerpoint/2010/main" val="464671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E0C2A6F-F228-FB48-A78F-F8BC2C7DBC16}"/>
              </a:ext>
            </a:extLst>
          </p:cNvPr>
          <p:cNvSpPr/>
          <p:nvPr/>
        </p:nvSpPr>
        <p:spPr>
          <a:xfrm>
            <a:off x="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3200" b="1" dirty="0"/>
              <a:t>ROTACIONES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6025845"/>
            <a:ext cx="3667783" cy="82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253" y="6169384"/>
            <a:ext cx="3793991" cy="580870"/>
          </a:xfrm>
          <a:prstGeom prst="rect">
            <a:avLst/>
          </a:prstGeom>
        </p:spPr>
      </p:pic>
      <p:pic>
        <p:nvPicPr>
          <p:cNvPr id="7" name="Imagen 6"/>
          <p:cNvPicPr>
            <a:picLocks noChangeAspect="1"/>
          </p:cNvPicPr>
          <p:nvPr/>
        </p:nvPicPr>
        <p:blipFill rotWithShape="1">
          <a:blip r:embed="rId4"/>
          <a:srcRect l="34866" t="31829" r="35675" b="25408"/>
          <a:stretch/>
        </p:blipFill>
        <p:spPr>
          <a:xfrm>
            <a:off x="2706129" y="321142"/>
            <a:ext cx="6981567" cy="5700548"/>
          </a:xfrm>
          <a:prstGeom prst="rect">
            <a:avLst/>
          </a:prstGeom>
        </p:spPr>
      </p:pic>
    </p:spTree>
    <p:extLst>
      <p:ext uri="{BB962C8B-B14F-4D97-AF65-F5344CB8AC3E}">
        <p14:creationId xmlns:p14="http://schemas.microsoft.com/office/powerpoint/2010/main" val="2808418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A113E-2072-6F41-8324-DABB6737F1DB}"/>
              </a:ext>
            </a:extLst>
          </p:cNvPr>
          <p:cNvSpPr>
            <a:spLocks noGrp="1"/>
          </p:cNvSpPr>
          <p:nvPr>
            <p:ph type="title"/>
          </p:nvPr>
        </p:nvSpPr>
        <p:spPr>
          <a:xfrm>
            <a:off x="1239520" y="510514"/>
            <a:ext cx="10058400" cy="1371600"/>
          </a:xfrm>
        </p:spPr>
        <p:txBody>
          <a:bodyPr/>
          <a:lstStyle/>
          <a:p>
            <a:r>
              <a:rPr lang="es-ES" dirty="0" smtClean="0"/>
              <a:t>GUARDIAS</a:t>
            </a:r>
            <a:endParaRPr lang="es-ES" dirty="0"/>
          </a:p>
        </p:txBody>
      </p:sp>
      <p:sp>
        <p:nvSpPr>
          <p:cNvPr id="3" name="Marcador de contenido 2">
            <a:extLst>
              <a:ext uri="{FF2B5EF4-FFF2-40B4-BE49-F238E27FC236}">
                <a16:creationId xmlns:a16="http://schemas.microsoft.com/office/drawing/2014/main" id="{8BBB795F-DD05-C849-948D-193937E84375}"/>
              </a:ext>
            </a:extLst>
          </p:cNvPr>
          <p:cNvSpPr>
            <a:spLocks noGrp="1"/>
          </p:cNvSpPr>
          <p:nvPr>
            <p:ph idx="1"/>
          </p:nvPr>
        </p:nvSpPr>
        <p:spPr>
          <a:xfrm>
            <a:off x="1320800" y="1788160"/>
            <a:ext cx="10058400" cy="3931920"/>
          </a:xfrm>
        </p:spPr>
        <p:txBody>
          <a:bodyPr>
            <a:normAutofit/>
          </a:bodyPr>
          <a:lstStyle/>
          <a:p>
            <a:pPr marL="0" indent="0">
              <a:buNone/>
            </a:pPr>
            <a:r>
              <a:rPr lang="es-ES" sz="2400" dirty="0"/>
              <a:t/>
            </a:r>
            <a:br>
              <a:rPr lang="es-ES" sz="2400" dirty="0"/>
            </a:br>
            <a:r>
              <a:rPr lang="es-ES" sz="2400" b="1" dirty="0"/>
              <a:t>- Residentes: </a:t>
            </a:r>
            <a:r>
              <a:rPr lang="es-ES" sz="2400" dirty="0"/>
              <a:t>Cubrimos todos los días, lo que hace que hagamos 5-7 guardias al mes en función de las rotaciones externas y rotantes</a:t>
            </a:r>
            <a:r>
              <a:rPr lang="es-ES" sz="2400" dirty="0" smtClean="0"/>
              <a:t>.</a:t>
            </a:r>
          </a:p>
          <a:p>
            <a:pPr marL="0" indent="0">
              <a:buNone/>
            </a:pPr>
            <a:r>
              <a:rPr lang="es-ES" sz="2400" dirty="0"/>
              <a:t/>
            </a:r>
            <a:br>
              <a:rPr lang="es-ES" sz="2400" dirty="0"/>
            </a:br>
            <a:r>
              <a:rPr lang="es-ES" sz="2400" b="1" dirty="0"/>
              <a:t>- Adjuntos: </a:t>
            </a:r>
            <a:r>
              <a:rPr lang="es-ES" sz="2400" dirty="0"/>
              <a:t>1 adjunto presencial + 1 adjunto localizado</a:t>
            </a:r>
          </a:p>
        </p:txBody>
      </p:sp>
      <p:sp>
        <p:nvSpPr>
          <p:cNvPr id="5" name="Rectángulo 4">
            <a:extLst>
              <a:ext uri="{FF2B5EF4-FFF2-40B4-BE49-F238E27FC236}">
                <a16:creationId xmlns:a16="http://schemas.microsoft.com/office/drawing/2014/main" id="{8E0C2A6F-F228-FB48-A78F-F8BC2C7DBC16}"/>
              </a:ext>
            </a:extLst>
          </p:cNvPr>
          <p:cNvSpPr/>
          <p:nvPr/>
        </p:nvSpPr>
        <p:spPr>
          <a:xfrm>
            <a:off x="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3200" b="1" dirty="0"/>
              <a:t>GUARDIAS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6030000"/>
            <a:ext cx="3667783" cy="8280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253" y="6173539"/>
            <a:ext cx="3793991" cy="580870"/>
          </a:xfrm>
          <a:prstGeom prst="rect">
            <a:avLst/>
          </a:prstGeom>
        </p:spPr>
      </p:pic>
    </p:spTree>
    <p:extLst>
      <p:ext uri="{BB962C8B-B14F-4D97-AF65-F5344CB8AC3E}">
        <p14:creationId xmlns:p14="http://schemas.microsoft.com/office/powerpoint/2010/main" val="3645731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544</Words>
  <Application>Microsoft Office PowerPoint</Application>
  <PresentationFormat>Panorámica</PresentationFormat>
  <Paragraphs>89</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72 Black</vt:lpstr>
      <vt:lpstr>Arial</vt:lpstr>
      <vt:lpstr>Calibri</vt:lpstr>
      <vt:lpstr>Calibri Light</vt:lpstr>
      <vt:lpstr>Leelawadee</vt:lpstr>
      <vt:lpstr>Wingdings</vt:lpstr>
      <vt:lpstr>Tema de Office</vt:lpstr>
      <vt:lpstr>JORNADA DE PUERTAS ABIERTAS</vt:lpstr>
      <vt:lpstr>CIRUGÍA  PEDIÁTRICA</vt:lpstr>
      <vt:lpstr> ESPECIALIDAD</vt:lpstr>
      <vt:lpstr> ESPECIALIDAD</vt:lpstr>
      <vt:lpstr>Presentación de PowerPoint</vt:lpstr>
      <vt:lpstr>FUNDAMENTOS PARA ELEGIR ESTE HOSPITAL: </vt:lpstr>
      <vt:lpstr> </vt:lpstr>
      <vt:lpstr>Presentación de PowerPoint</vt:lpstr>
      <vt:lpstr>GUARDIAS</vt:lpstr>
      <vt:lpstr>DOCENCIA</vt:lpstr>
      <vt:lpstr>Presentación de PowerPoint</vt:lpstr>
    </vt:vector>
  </TitlesOfParts>
  <Company>Comunidad de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 DE PUERTAS ABIERTAS</dc:title>
  <dc:creator>Marcos Morales.Adrian</dc:creator>
  <cp:lastModifiedBy>Proaño Landazuri.Sara Monserrat</cp:lastModifiedBy>
  <cp:revision>8</cp:revision>
  <dcterms:created xsi:type="dcterms:W3CDTF">2023-03-17T12:09:33Z</dcterms:created>
  <dcterms:modified xsi:type="dcterms:W3CDTF">2023-03-20T23:51:05Z</dcterms:modified>
</cp:coreProperties>
</file>