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7" r:id="rId5"/>
    <p:sldId id="269" r:id="rId6"/>
    <p:sldId id="270" r:id="rId7"/>
    <p:sldId id="277" r:id="rId8"/>
    <p:sldId id="272" r:id="rId9"/>
    <p:sldId id="266" r:id="rId10"/>
    <p:sldId id="279" r:id="rId11"/>
    <p:sldId id="280" r:id="rId12"/>
    <p:sldId id="274" r:id="rId13"/>
    <p:sldId id="276" r:id="rId14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87949" autoAdjust="0"/>
  </p:normalViewPr>
  <p:slideViewPr>
    <p:cSldViewPr snapToGrid="0" showGuides="1">
      <p:cViewPr varScale="1">
        <p:scale>
          <a:sx n="76" d="100"/>
          <a:sy n="76" d="100"/>
        </p:scale>
        <p:origin x="58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386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6E6D17-3866-4BC0-B067-94AE72EFF54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9C78EF6-92BD-4E99-A1A7-2B60120947CA}" type="pres">
      <dgm:prSet presAssocID="{536E6D17-3866-4BC0-B067-94AE72EFF54E}" presName="Name0" presStyleCnt="0">
        <dgm:presLayoutVars>
          <dgm:chMax val="7"/>
          <dgm:chPref val="7"/>
          <dgm:dir/>
        </dgm:presLayoutVars>
      </dgm:prSet>
      <dgm:spPr/>
    </dgm:pt>
    <dgm:pt modelId="{0A17290E-32AA-4739-8854-8152BB23B4E6}" type="pres">
      <dgm:prSet presAssocID="{536E6D17-3866-4BC0-B067-94AE72EFF54E}" presName="Name1" presStyleCnt="0"/>
      <dgm:spPr/>
    </dgm:pt>
  </dgm:ptLst>
  <dgm:cxnLst>
    <dgm:cxn modelId="{FA8CC607-666C-46F5-ACD2-6DD14DEA4B17}" type="presOf" srcId="{536E6D17-3866-4BC0-B067-94AE72EFF54E}" destId="{99C78EF6-92BD-4E99-A1A7-2B60120947CA}" srcOrd="0" destOrd="0" presId="urn:microsoft.com/office/officeart/2008/layout/CircularPictureCallout"/>
    <dgm:cxn modelId="{4B13B69D-789C-415B-A71A-7B159F666E8A}" type="presParOf" srcId="{99C78EF6-92BD-4E99-A1A7-2B60120947CA}" destId="{0A17290E-32AA-4739-8854-8152BB23B4E6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5263E9-7A2E-41E4-B5C7-1FDCABBBFAE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684953C-7A4F-4276-A594-EA237724D93B}">
      <dgm:prSet phldrT="[Texto]" phldr="1"/>
      <dgm:spPr/>
      <dgm:t>
        <a:bodyPr/>
        <a:lstStyle/>
        <a:p>
          <a:endParaRPr lang="es-ES" dirty="0"/>
        </a:p>
      </dgm:t>
    </dgm:pt>
    <dgm:pt modelId="{2E3A9817-4AE8-4BBA-B19C-9B10F6FF7AA5}" type="parTrans" cxnId="{FFD0FC2D-DE25-4C4E-9D58-973E756C6078}">
      <dgm:prSet/>
      <dgm:spPr/>
      <dgm:t>
        <a:bodyPr/>
        <a:lstStyle/>
        <a:p>
          <a:endParaRPr lang="es-ES"/>
        </a:p>
      </dgm:t>
    </dgm:pt>
    <dgm:pt modelId="{E3FC6757-512B-4F53-A8A0-2A1DF35DDC51}" type="sibTrans" cxnId="{FFD0FC2D-DE25-4C4E-9D58-973E756C6078}">
      <dgm:prSet/>
      <dgm:spPr>
        <a:blipFill rotWithShape="1">
          <a:blip xmlns:r="http://schemas.openxmlformats.org/officeDocument/2006/relationships" r:embed="rId1"/>
          <a:srcRect/>
          <a:stretch>
            <a:fillRect l="-16000" r="-16000"/>
          </a:stretch>
        </a:blipFill>
      </dgm:spPr>
      <dgm:t>
        <a:bodyPr/>
        <a:lstStyle/>
        <a:p>
          <a:endParaRPr lang="es-ES"/>
        </a:p>
      </dgm:t>
    </dgm:pt>
    <dgm:pt modelId="{7588A093-ED77-461A-A7E2-3C5FB3B1018B}" type="pres">
      <dgm:prSet presAssocID="{7B5263E9-7A2E-41E4-B5C7-1FDCABBBFAEE}" presName="Name0" presStyleCnt="0">
        <dgm:presLayoutVars>
          <dgm:chMax val="7"/>
          <dgm:chPref val="7"/>
          <dgm:dir/>
        </dgm:presLayoutVars>
      </dgm:prSet>
      <dgm:spPr/>
    </dgm:pt>
    <dgm:pt modelId="{6266C198-C62A-471D-B95B-37199069C002}" type="pres">
      <dgm:prSet presAssocID="{7B5263E9-7A2E-41E4-B5C7-1FDCABBBFAEE}" presName="Name1" presStyleCnt="0"/>
      <dgm:spPr/>
    </dgm:pt>
    <dgm:pt modelId="{EB75DF39-834D-49A1-BC86-1D7E92E7ACF5}" type="pres">
      <dgm:prSet presAssocID="{E3FC6757-512B-4F53-A8A0-2A1DF35DDC51}" presName="picture_1" presStyleCnt="0"/>
      <dgm:spPr/>
    </dgm:pt>
    <dgm:pt modelId="{852B43E7-91CD-4B1F-A8CD-CB1CCBBEFC63}" type="pres">
      <dgm:prSet presAssocID="{E3FC6757-512B-4F53-A8A0-2A1DF35DDC51}" presName="pictureRepeatNode" presStyleLbl="alignImgPlace1" presStyleIdx="0" presStyleCnt="1" custLinFactNeighborX="48546" custLinFactNeighborY="19859"/>
      <dgm:spPr/>
      <dgm:t>
        <a:bodyPr/>
        <a:lstStyle/>
        <a:p>
          <a:endParaRPr lang="es-ES"/>
        </a:p>
      </dgm:t>
    </dgm:pt>
    <dgm:pt modelId="{057AA52D-CFFB-4CFE-811C-DECCF348BDA6}" type="pres">
      <dgm:prSet presAssocID="{9684953C-7A4F-4276-A594-EA237724D93B}" presName="text_1" presStyleLbl="node1" presStyleIdx="0" presStyleCnt="0" custLinFactY="-100000" custLinFactNeighborX="-19922" custLinFactNeighborY="-19407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FD0FC2D-DE25-4C4E-9D58-973E756C6078}" srcId="{7B5263E9-7A2E-41E4-B5C7-1FDCABBBFAEE}" destId="{9684953C-7A4F-4276-A594-EA237724D93B}" srcOrd="0" destOrd="0" parTransId="{2E3A9817-4AE8-4BBA-B19C-9B10F6FF7AA5}" sibTransId="{E3FC6757-512B-4F53-A8A0-2A1DF35DDC51}"/>
    <dgm:cxn modelId="{83F12368-DBAE-495A-81E4-483BAB016D8A}" type="presOf" srcId="{E3FC6757-512B-4F53-A8A0-2A1DF35DDC51}" destId="{852B43E7-91CD-4B1F-A8CD-CB1CCBBEFC63}" srcOrd="0" destOrd="0" presId="urn:microsoft.com/office/officeart/2008/layout/CircularPictureCallout"/>
    <dgm:cxn modelId="{3E126FCB-A182-4A05-ACBE-C8638476D112}" type="presOf" srcId="{7B5263E9-7A2E-41E4-B5C7-1FDCABBBFAEE}" destId="{7588A093-ED77-461A-A7E2-3C5FB3B1018B}" srcOrd="0" destOrd="0" presId="urn:microsoft.com/office/officeart/2008/layout/CircularPictureCallout"/>
    <dgm:cxn modelId="{BC4B8B14-D9A7-4C16-8752-0BB1755C46DC}" type="presOf" srcId="{9684953C-7A4F-4276-A594-EA237724D93B}" destId="{057AA52D-CFFB-4CFE-811C-DECCF348BDA6}" srcOrd="0" destOrd="0" presId="urn:microsoft.com/office/officeart/2008/layout/CircularPictureCallout"/>
    <dgm:cxn modelId="{83E41C9B-AE79-48B2-B25E-8380A4EE8DB1}" type="presParOf" srcId="{7588A093-ED77-461A-A7E2-3C5FB3B1018B}" destId="{6266C198-C62A-471D-B95B-37199069C002}" srcOrd="0" destOrd="0" presId="urn:microsoft.com/office/officeart/2008/layout/CircularPictureCallout"/>
    <dgm:cxn modelId="{A60007B1-1700-43FC-95C8-DAD9DF7E81AC}" type="presParOf" srcId="{6266C198-C62A-471D-B95B-37199069C002}" destId="{EB75DF39-834D-49A1-BC86-1D7E92E7ACF5}" srcOrd="0" destOrd="0" presId="urn:microsoft.com/office/officeart/2008/layout/CircularPictureCallout"/>
    <dgm:cxn modelId="{1B9442AF-5BB2-45EA-AC27-D011097EC7F0}" type="presParOf" srcId="{EB75DF39-834D-49A1-BC86-1D7E92E7ACF5}" destId="{852B43E7-91CD-4B1F-A8CD-CB1CCBBEFC63}" srcOrd="0" destOrd="0" presId="urn:microsoft.com/office/officeart/2008/layout/CircularPictureCallout"/>
    <dgm:cxn modelId="{7619C940-8313-4009-8279-C5D500118E59}" type="presParOf" srcId="{6266C198-C62A-471D-B95B-37199069C002}" destId="{057AA52D-CFFB-4CFE-811C-DECCF348BDA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641E6E-AD8A-43F2-B898-23599D6F0545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C54277E-7373-4C29-90F6-9277389C83B9}">
      <dgm:prSet phldrT="[Texto]" phldr="1"/>
      <dgm:spPr/>
      <dgm:t>
        <a:bodyPr/>
        <a:lstStyle/>
        <a:p>
          <a:endParaRPr lang="es-ES" dirty="0"/>
        </a:p>
      </dgm:t>
    </dgm:pt>
    <dgm:pt modelId="{D0C04E6D-A7C5-423F-90BC-D335CF749FB2}" type="parTrans" cxnId="{ACAF6F6A-EE2D-463C-B142-4C5B042ED6AF}">
      <dgm:prSet/>
      <dgm:spPr/>
      <dgm:t>
        <a:bodyPr/>
        <a:lstStyle/>
        <a:p>
          <a:endParaRPr lang="es-ES"/>
        </a:p>
      </dgm:t>
    </dgm:pt>
    <dgm:pt modelId="{FFE3F840-2685-4474-8E02-C1F5F16048B7}" type="sibTrans" cxnId="{ACAF6F6A-EE2D-463C-B142-4C5B042ED6AF}">
      <dgm:prSet/>
      <dgm:spPr>
        <a:blipFill rotWithShape="1">
          <a:blip xmlns:r="http://schemas.openxmlformats.org/officeDocument/2006/relationships" r:embed="rId1"/>
          <a:srcRect/>
          <a:stretch>
            <a:fillRect t="-17000" b="-17000"/>
          </a:stretch>
        </a:blipFill>
      </dgm:spPr>
      <dgm:t>
        <a:bodyPr/>
        <a:lstStyle/>
        <a:p>
          <a:endParaRPr lang="es-ES"/>
        </a:p>
      </dgm:t>
    </dgm:pt>
    <dgm:pt modelId="{48796A70-1ABF-425D-9D3D-258C83C29971}" type="pres">
      <dgm:prSet presAssocID="{17641E6E-AD8A-43F2-B898-23599D6F0545}" presName="Name0" presStyleCnt="0">
        <dgm:presLayoutVars>
          <dgm:chMax val="7"/>
          <dgm:chPref val="7"/>
          <dgm:dir/>
        </dgm:presLayoutVars>
      </dgm:prSet>
      <dgm:spPr/>
    </dgm:pt>
    <dgm:pt modelId="{340AAAEA-FC7D-4A8F-A886-31FD0378A1F9}" type="pres">
      <dgm:prSet presAssocID="{17641E6E-AD8A-43F2-B898-23599D6F0545}" presName="Name1" presStyleCnt="0"/>
      <dgm:spPr/>
    </dgm:pt>
    <dgm:pt modelId="{40C634DD-68C1-4D3A-B295-9D21711D2222}" type="pres">
      <dgm:prSet presAssocID="{FFE3F840-2685-4474-8E02-C1F5F16048B7}" presName="picture_1" presStyleCnt="0"/>
      <dgm:spPr/>
    </dgm:pt>
    <dgm:pt modelId="{D0FC3A5D-4FB4-45CC-8232-90EE8902A42D}" type="pres">
      <dgm:prSet presAssocID="{FFE3F840-2685-4474-8E02-C1F5F16048B7}" presName="pictureRepeatNode" presStyleLbl="alignImgPlace1" presStyleIdx="0" presStyleCnt="1" custLinFactNeighborX="2685" custLinFactNeighborY="458"/>
      <dgm:spPr/>
      <dgm:t>
        <a:bodyPr/>
        <a:lstStyle/>
        <a:p>
          <a:endParaRPr lang="es-ES"/>
        </a:p>
      </dgm:t>
    </dgm:pt>
    <dgm:pt modelId="{C39825AF-48F1-429D-B8B9-A8A80CDD16C4}" type="pres">
      <dgm:prSet presAssocID="{3C54277E-7373-4C29-90F6-9277389C83B9}" presName="text_1" presStyleLbl="node1" presStyleIdx="0" presStyleCnt="0" custLinFactY="-200000" custLinFactNeighborX="865" custLinFactNeighborY="-2035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CAF6F6A-EE2D-463C-B142-4C5B042ED6AF}" srcId="{17641E6E-AD8A-43F2-B898-23599D6F0545}" destId="{3C54277E-7373-4C29-90F6-9277389C83B9}" srcOrd="0" destOrd="0" parTransId="{D0C04E6D-A7C5-423F-90BC-D335CF749FB2}" sibTransId="{FFE3F840-2685-4474-8E02-C1F5F16048B7}"/>
    <dgm:cxn modelId="{A9594CB8-4800-47A4-80DF-6844B24B3B59}" type="presOf" srcId="{3C54277E-7373-4C29-90F6-9277389C83B9}" destId="{C39825AF-48F1-429D-B8B9-A8A80CDD16C4}" srcOrd="0" destOrd="0" presId="urn:microsoft.com/office/officeart/2008/layout/CircularPictureCallout"/>
    <dgm:cxn modelId="{A2BFB293-567A-4AA7-BE17-AA5C6ECEA25D}" type="presOf" srcId="{17641E6E-AD8A-43F2-B898-23599D6F0545}" destId="{48796A70-1ABF-425D-9D3D-258C83C29971}" srcOrd="0" destOrd="0" presId="urn:microsoft.com/office/officeart/2008/layout/CircularPictureCallout"/>
    <dgm:cxn modelId="{39735CD1-D728-4199-85CC-C347F334BDF4}" type="presOf" srcId="{FFE3F840-2685-4474-8E02-C1F5F16048B7}" destId="{D0FC3A5D-4FB4-45CC-8232-90EE8902A42D}" srcOrd="0" destOrd="0" presId="urn:microsoft.com/office/officeart/2008/layout/CircularPictureCallout"/>
    <dgm:cxn modelId="{7A02BB7E-B398-40D1-A272-EDB2AE76035A}" type="presParOf" srcId="{48796A70-1ABF-425D-9D3D-258C83C29971}" destId="{340AAAEA-FC7D-4A8F-A886-31FD0378A1F9}" srcOrd="0" destOrd="0" presId="urn:microsoft.com/office/officeart/2008/layout/CircularPictureCallout"/>
    <dgm:cxn modelId="{DFEDEB0D-8A67-4379-8759-283F3CFEF4D2}" type="presParOf" srcId="{340AAAEA-FC7D-4A8F-A886-31FD0378A1F9}" destId="{40C634DD-68C1-4D3A-B295-9D21711D2222}" srcOrd="0" destOrd="0" presId="urn:microsoft.com/office/officeart/2008/layout/CircularPictureCallout"/>
    <dgm:cxn modelId="{C1984B1D-AC17-4951-9C5A-8B6F7EFD2979}" type="presParOf" srcId="{40C634DD-68C1-4D3A-B295-9D21711D2222}" destId="{D0FC3A5D-4FB4-45CC-8232-90EE8902A42D}" srcOrd="0" destOrd="0" presId="urn:microsoft.com/office/officeart/2008/layout/CircularPictureCallout"/>
    <dgm:cxn modelId="{272CC642-88F0-4F29-AE3C-530820837AA8}" type="presParOf" srcId="{340AAAEA-FC7D-4A8F-A886-31FD0378A1F9}" destId="{C39825AF-48F1-429D-B8B9-A8A80CDD16C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ECE4AB0-A141-48A3-8F94-05C5738136D2}" type="datetime1">
              <a:rPr lang="es-ES" smtClean="0"/>
              <a:t>09/03/2023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18A1656-FDB1-442A-B22F-67D2FDA9ED1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47850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D44D5-968C-47AE-923A-8F06B728004A}" type="datetime1">
              <a:rPr lang="es-ES" smtClean="0"/>
              <a:pPr/>
              <a:t>09/03/2023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36304E-FDE3-4B4F-A3B7-EBE87F3FA5E2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8220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8078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527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31156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40794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944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75042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059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es-ES" noProof="0" dirty="0"/>
              <a:t>El título se escribe aquí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  <a:endParaRPr lang="es-ES" noProof="0" dirty="0"/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grpSp>
        <p:nvGrpSpPr>
          <p:cNvPr id="14" name="Grupo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orma libre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33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radecimient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dirty="0"/>
              <a:t>correo electrónico</a:t>
            </a:r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grpSp>
        <p:nvGrpSpPr>
          <p:cNvPr id="14" name="Grupo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orma libre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texto 6">
            <a:extLst>
              <a:ext uri="{FF2B5EF4-FFF2-40B4-BE49-F238E27FC236}">
                <a16:creationId xmlns=""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 rtl="0"/>
            <a:r>
              <a:rPr lang="es-ES" noProof="0" dirty="0"/>
              <a:t>Dirección URL del sitio web aquí</a:t>
            </a:r>
          </a:p>
        </p:txBody>
      </p:sp>
      <p:pic>
        <p:nvPicPr>
          <p:cNvPr id="17" name="Gráfico 16" descr="Sobre">
            <a:extLst>
              <a:ext uri="{FF2B5EF4-FFF2-40B4-BE49-F238E27FC236}">
                <a16:creationId xmlns=""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áfico 17" descr="Red">
            <a:extLst>
              <a:ext uri="{FF2B5EF4-FFF2-40B4-BE49-F238E27FC236}">
                <a16:creationId xmlns=""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grpSp>
        <p:nvGrpSpPr>
          <p:cNvPr id="14" name="Grupo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orma libre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áfico 18" descr="Sobre">
            <a:extLst>
              <a:ext uri="{FF2B5EF4-FFF2-40B4-BE49-F238E27FC236}">
                <a16:creationId xmlns=""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áfico 19" descr="Red">
            <a:extLst>
              <a:ext uri="{FF2B5EF4-FFF2-40B4-BE49-F238E27FC236}">
                <a16:creationId xmlns=""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Subtítulo 2">
            <a:extLst>
              <a:ext uri="{FF2B5EF4-FFF2-40B4-BE49-F238E27FC236}">
                <a16:creationId xmlns=""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dirty="0"/>
              <a:t>correo electrónico</a:t>
            </a:r>
          </a:p>
        </p:txBody>
      </p:sp>
      <p:sp>
        <p:nvSpPr>
          <p:cNvPr id="22" name="Marcador de texto 6">
            <a:extLst>
              <a:ext uri="{FF2B5EF4-FFF2-40B4-BE49-F238E27FC236}">
                <a16:creationId xmlns=""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es-ES" noProof="0" dirty="0"/>
              <a:t>Dirección URL del sitio web aquí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=""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 dirty="0"/>
              <a:t>El título se escribe aquí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  <a:endParaRPr lang="es-ES" noProof="0" dirty="0"/>
          </a:p>
        </p:txBody>
      </p:sp>
      <p:grpSp>
        <p:nvGrpSpPr>
          <p:cNvPr id="14" name="Grupo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orma libre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grpSp>
        <p:nvGrpSpPr>
          <p:cNvPr id="4" name="Grupo 3">
            <a:extLst>
              <a:ext uri="{FF2B5EF4-FFF2-40B4-BE49-F238E27FC236}">
                <a16:creationId xmlns=""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Elipse 16">
              <a:extLst>
                <a:ext uri="{FF2B5EF4-FFF2-40B4-BE49-F238E27FC236}">
                  <a16:creationId xmlns=""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grpSp>
          <p:nvGrpSpPr>
            <p:cNvPr id="18" name="Grupo 17">
              <a:extLst>
                <a:ext uri="{FF2B5EF4-FFF2-40B4-BE49-F238E27FC236}">
                  <a16:creationId xmlns=""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orma libre 5">
                <a:extLst>
                  <a:ext uri="{FF2B5EF4-FFF2-40B4-BE49-F238E27FC236}">
                    <a16:creationId xmlns=""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 dirty="0"/>
              </a:p>
            </p:txBody>
          </p:sp>
          <p:sp>
            <p:nvSpPr>
              <p:cNvPr id="20" name="Forma libre 6">
                <a:extLst>
                  <a:ext uri="{FF2B5EF4-FFF2-40B4-BE49-F238E27FC236}">
                    <a16:creationId xmlns=""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 dirty="0"/>
              </a:p>
            </p:txBody>
          </p:sp>
        </p:grpSp>
      </p:grpSp>
      <p:sp>
        <p:nvSpPr>
          <p:cNvPr id="21" name="Marcador de texto 2">
            <a:extLst>
              <a:ext uri="{FF2B5EF4-FFF2-40B4-BE49-F238E27FC236}">
                <a16:creationId xmlns=""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>
            <a:extLst>
              <a:ext uri="{FF2B5EF4-FFF2-40B4-BE49-F238E27FC236}">
                <a16:creationId xmlns=""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orma libre 5">
              <a:extLst>
                <a:ext uri="{FF2B5EF4-FFF2-40B4-BE49-F238E27FC236}">
                  <a16:creationId xmlns=""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5" name="Forma libre 6">
              <a:extLst>
                <a:ext uri="{FF2B5EF4-FFF2-40B4-BE49-F238E27FC236}">
                  <a16:creationId xmlns=""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" name="Forma libre 7">
              <a:extLst>
                <a:ext uri="{FF2B5EF4-FFF2-40B4-BE49-F238E27FC236}">
                  <a16:creationId xmlns=""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27" name="Marcador de posición de contenido 2">
            <a:extLst>
              <a:ext uri="{FF2B5EF4-FFF2-40B4-BE49-F238E27FC236}">
                <a16:creationId xmlns=""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=""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=""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orma libre 5">
              <a:extLst>
                <a:ext uri="{FF2B5EF4-FFF2-40B4-BE49-F238E27FC236}">
                  <a16:creationId xmlns=""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0" name="Forma libre 6">
              <a:extLst>
                <a:ext uri="{FF2B5EF4-FFF2-40B4-BE49-F238E27FC236}">
                  <a16:creationId xmlns=""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2" name="Forma libre 7">
              <a:extLst>
                <a:ext uri="{FF2B5EF4-FFF2-40B4-BE49-F238E27FC236}">
                  <a16:creationId xmlns=""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14" name="Marcador de posición de contenido 2">
            <a:extLst>
              <a:ext uri="{FF2B5EF4-FFF2-40B4-BE49-F238E27FC236}">
                <a16:creationId xmlns=""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17" name="Marcador de posición de contenido 3">
            <a:extLst>
              <a:ext uri="{FF2B5EF4-FFF2-40B4-BE49-F238E27FC236}">
                <a16:creationId xmlns=""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Título 1">
            <a:extLst>
              <a:ext uri="{FF2B5EF4-FFF2-40B4-BE49-F238E27FC236}">
                <a16:creationId xmlns=""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>
            <a:extLst>
              <a:ext uri="{FF2B5EF4-FFF2-40B4-BE49-F238E27FC236}">
                <a16:creationId xmlns=""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orma libre 5">
              <a:extLst>
                <a:ext uri="{FF2B5EF4-FFF2-40B4-BE49-F238E27FC236}">
                  <a16:creationId xmlns=""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3" name="Forma libre 6">
              <a:extLst>
                <a:ext uri="{FF2B5EF4-FFF2-40B4-BE49-F238E27FC236}">
                  <a16:creationId xmlns=""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4" name="Forma libre 7">
              <a:extLst>
                <a:ext uri="{FF2B5EF4-FFF2-40B4-BE49-F238E27FC236}">
                  <a16:creationId xmlns=""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14" name="Marcador de posición de texto 2">
            <a:extLst>
              <a:ext uri="{FF2B5EF4-FFF2-40B4-BE49-F238E27FC236}">
                <a16:creationId xmlns=""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17" name="Marcador de posición de contenido 3">
            <a:extLst>
              <a:ext uri="{FF2B5EF4-FFF2-40B4-BE49-F238E27FC236}">
                <a16:creationId xmlns=""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18" name="Marcador de posición de texto 4">
            <a:extLst>
              <a:ext uri="{FF2B5EF4-FFF2-40B4-BE49-F238E27FC236}">
                <a16:creationId xmlns=""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19" name="Marcador de posición de contenido 5">
            <a:extLst>
              <a:ext uri="{FF2B5EF4-FFF2-40B4-BE49-F238E27FC236}">
                <a16:creationId xmlns=""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Título 1">
            <a:extLst>
              <a:ext uri="{FF2B5EF4-FFF2-40B4-BE49-F238E27FC236}">
                <a16:creationId xmlns=""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posición de imagen 21">
            <a:extLst>
              <a:ext uri="{FF2B5EF4-FFF2-40B4-BE49-F238E27FC236}">
                <a16:creationId xmlns=""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grpSp>
        <p:nvGrpSpPr>
          <p:cNvPr id="14" name="Grupo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orma libre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19" name="Título 1">
            <a:extLst>
              <a:ext uri="{FF2B5EF4-FFF2-40B4-BE49-F238E27FC236}">
                <a16:creationId xmlns=""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20" name="Marcador de texto 3">
            <a:extLst>
              <a:ext uri="{FF2B5EF4-FFF2-40B4-BE49-F238E27FC236}">
                <a16:creationId xmlns=""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=""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orma libre 5">
              <a:extLst>
                <a:ext uri="{FF2B5EF4-FFF2-40B4-BE49-F238E27FC236}">
                  <a16:creationId xmlns=""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2" name="Forma libre 6">
              <a:extLst>
                <a:ext uri="{FF2B5EF4-FFF2-40B4-BE49-F238E27FC236}">
                  <a16:creationId xmlns=""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3" name="Forma libre 7">
              <a:extLst>
                <a:ext uri="{FF2B5EF4-FFF2-40B4-BE49-F238E27FC236}">
                  <a16:creationId xmlns=""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7" name="Marcador de posición de texto 3">
            <a:extLst>
              <a:ext uri="{FF2B5EF4-FFF2-40B4-BE49-F238E27FC236}">
                <a16:creationId xmlns=""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18" name="Marcador de posición de contenido 2">
            <a:extLst>
              <a:ext uri="{FF2B5EF4-FFF2-40B4-BE49-F238E27FC236}">
                <a16:creationId xmlns=""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 dirty="0"/>
              <a:t>El título se escribe aquí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  <a:endParaRPr lang="es-ES" noProof="0" dirty="0"/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grpSp>
        <p:nvGrpSpPr>
          <p:cNvPr id="14" name="Grupo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orma libre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334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Aquí se incluye texto ficticio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=""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=""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orma libre 5">
              <a:extLst>
                <a:ext uri="{FF2B5EF4-FFF2-40B4-BE49-F238E27FC236}">
                  <a16:creationId xmlns=""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" name="Forma libre 6">
              <a:extLst>
                <a:ext uri="{FF2B5EF4-FFF2-40B4-BE49-F238E27FC236}">
                  <a16:creationId xmlns=""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3" name="Forma libre 7">
              <a:extLst>
                <a:ext uri="{FF2B5EF4-FFF2-40B4-BE49-F238E27FC236}">
                  <a16:creationId xmlns=""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15" name="Elipse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23" name="Marcador de posición de imagen 22">
            <a:extLst>
              <a:ext uri="{FF2B5EF4-FFF2-40B4-BE49-F238E27FC236}">
                <a16:creationId xmlns=""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" name="Elipse 3">
            <a:extLst>
              <a:ext uri="{FF2B5EF4-FFF2-40B4-BE49-F238E27FC236}">
                <a16:creationId xmlns=""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8" name="Marcador de posición de imagen 5">
            <a:extLst>
              <a:ext uri="{FF2B5EF4-FFF2-40B4-BE49-F238E27FC236}">
                <a16:creationId xmlns=""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2" name="Elipse 21">
            <a:extLst>
              <a:ext uri="{FF2B5EF4-FFF2-40B4-BE49-F238E27FC236}">
                <a16:creationId xmlns=""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3" name="Marcador de posición de imagen 11">
            <a:extLst>
              <a:ext uri="{FF2B5EF4-FFF2-40B4-BE49-F238E27FC236}">
                <a16:creationId xmlns=""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icono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" name="Elipse 3">
            <a:extLst>
              <a:ext uri="{FF2B5EF4-FFF2-40B4-BE49-F238E27FC236}">
                <a16:creationId xmlns=""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=""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7" name="Marcador de contenido 2">
            <a:extLst>
              <a:ext uri="{FF2B5EF4-FFF2-40B4-BE49-F238E27FC236}">
                <a16:creationId xmlns=""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20" name="Marcador de contenido 2">
            <a:extLst>
              <a:ext uri="{FF2B5EF4-FFF2-40B4-BE49-F238E27FC236}">
                <a16:creationId xmlns=""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21" name="Marcador de contenido 2">
            <a:extLst>
              <a:ext uri="{FF2B5EF4-FFF2-40B4-BE49-F238E27FC236}">
                <a16:creationId xmlns=""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=""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icono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accent2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20" name="Marcador de contenido 2">
            <a:extLst>
              <a:ext uri="{FF2B5EF4-FFF2-40B4-BE49-F238E27FC236}">
                <a16:creationId xmlns=""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dirty="0"/>
              <a:t>Tema 01 va aquí</a:t>
            </a:r>
          </a:p>
        </p:txBody>
      </p:sp>
      <p:sp>
        <p:nvSpPr>
          <p:cNvPr id="23" name="Marcador de posición de contenido 2">
            <a:extLst>
              <a:ext uri="{FF2B5EF4-FFF2-40B4-BE49-F238E27FC236}">
                <a16:creationId xmlns=""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25" name="Marcador de contenido 2">
            <a:extLst>
              <a:ext uri="{FF2B5EF4-FFF2-40B4-BE49-F238E27FC236}">
                <a16:creationId xmlns=""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dirty="0"/>
              <a:t>Tema 02 va aquí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=""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4" name="Marcador de posición de imagen 11">
            <a:extLst>
              <a:ext uri="{FF2B5EF4-FFF2-40B4-BE49-F238E27FC236}">
                <a16:creationId xmlns=""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icono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=""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9" name="Marcador de posición de imagen 11">
            <a:extLst>
              <a:ext uri="{FF2B5EF4-FFF2-40B4-BE49-F238E27FC236}">
                <a16:creationId xmlns=""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icono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=""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orma libre 5">
              <a:extLst>
                <a:ext uri="{FF2B5EF4-FFF2-40B4-BE49-F238E27FC236}">
                  <a16:creationId xmlns=""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3" name="Forma libre 6">
              <a:extLst>
                <a:ext uri="{FF2B5EF4-FFF2-40B4-BE49-F238E27FC236}">
                  <a16:creationId xmlns=""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4" name="Forma libre 7">
              <a:extLst>
                <a:ext uri="{FF2B5EF4-FFF2-40B4-BE49-F238E27FC236}">
                  <a16:creationId xmlns=""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=""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=""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l equi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>
            <a:extLst>
              <a:ext uri="{FF2B5EF4-FFF2-40B4-BE49-F238E27FC236}">
                <a16:creationId xmlns=""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orma libre 5">
              <a:extLst>
                <a:ext uri="{FF2B5EF4-FFF2-40B4-BE49-F238E27FC236}">
                  <a16:creationId xmlns=""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" name="Forma libre 6">
              <a:extLst>
                <a:ext uri="{FF2B5EF4-FFF2-40B4-BE49-F238E27FC236}">
                  <a16:creationId xmlns=""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8" name="Forma libre 7">
              <a:extLst>
                <a:ext uri="{FF2B5EF4-FFF2-40B4-BE49-F238E27FC236}">
                  <a16:creationId xmlns=""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23" name="Elipse 22">
            <a:extLst>
              <a:ext uri="{FF2B5EF4-FFF2-40B4-BE49-F238E27FC236}">
                <a16:creationId xmlns=""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4" name="Elipse 23">
            <a:extLst>
              <a:ext uri="{FF2B5EF4-FFF2-40B4-BE49-F238E27FC236}">
                <a16:creationId xmlns=""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5" name="Elipse 24">
            <a:extLst>
              <a:ext uri="{FF2B5EF4-FFF2-40B4-BE49-F238E27FC236}">
                <a16:creationId xmlns=""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6" name="Elipse 25">
            <a:extLst>
              <a:ext uri="{FF2B5EF4-FFF2-40B4-BE49-F238E27FC236}">
                <a16:creationId xmlns=""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0" name="Forma libre: Forma 19">
            <a:extLst>
              <a:ext uri="{FF2B5EF4-FFF2-40B4-BE49-F238E27FC236}">
                <a16:creationId xmlns=""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1" name="Forma libre: Forma 20">
            <a:extLst>
              <a:ext uri="{FF2B5EF4-FFF2-40B4-BE49-F238E27FC236}">
                <a16:creationId xmlns=""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2" name="Forma libre: Forma 21">
            <a:extLst>
              <a:ext uri="{FF2B5EF4-FFF2-40B4-BE49-F238E27FC236}">
                <a16:creationId xmlns=""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7" name="Forma libre: Forma 16">
            <a:extLst>
              <a:ext uri="{FF2B5EF4-FFF2-40B4-BE49-F238E27FC236}">
                <a16:creationId xmlns=""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=""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=""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1" name="Marcador de posición de imagen 2">
            <a:extLst>
              <a:ext uri="{FF2B5EF4-FFF2-40B4-BE49-F238E27FC236}">
                <a16:creationId xmlns=""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2" name="Marcador de posición de imagen 2">
            <a:extLst>
              <a:ext uri="{FF2B5EF4-FFF2-40B4-BE49-F238E27FC236}">
                <a16:creationId xmlns=""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3" name="Marcador de posición de imagen 2">
            <a:extLst>
              <a:ext uri="{FF2B5EF4-FFF2-40B4-BE49-F238E27FC236}">
                <a16:creationId xmlns=""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7" name="Marcador de contenido 2">
            <a:extLst>
              <a:ext uri="{FF2B5EF4-FFF2-40B4-BE49-F238E27FC236}">
                <a16:creationId xmlns=""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28" name="Marcador de contenido 2">
            <a:extLst>
              <a:ext uri="{FF2B5EF4-FFF2-40B4-BE49-F238E27FC236}">
                <a16:creationId xmlns=""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dirty="0"/>
              <a:t>Ejecutivo 01</a:t>
            </a:r>
          </a:p>
        </p:txBody>
      </p:sp>
      <p:sp>
        <p:nvSpPr>
          <p:cNvPr id="29" name="Marcador de contenido 2">
            <a:extLst>
              <a:ext uri="{FF2B5EF4-FFF2-40B4-BE49-F238E27FC236}">
                <a16:creationId xmlns=""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30" name="Marcador de contenido 2">
            <a:extLst>
              <a:ext uri="{FF2B5EF4-FFF2-40B4-BE49-F238E27FC236}">
                <a16:creationId xmlns=""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dirty="0"/>
              <a:t>Ejecutivo 01</a:t>
            </a:r>
          </a:p>
        </p:txBody>
      </p:sp>
      <p:sp>
        <p:nvSpPr>
          <p:cNvPr id="31" name="Marcador de contenido 2">
            <a:extLst>
              <a:ext uri="{FF2B5EF4-FFF2-40B4-BE49-F238E27FC236}">
                <a16:creationId xmlns=""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32" name="Marcador de contenido 2">
            <a:extLst>
              <a:ext uri="{FF2B5EF4-FFF2-40B4-BE49-F238E27FC236}">
                <a16:creationId xmlns=""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dirty="0"/>
              <a:t>Ejecutivo 01</a:t>
            </a:r>
          </a:p>
        </p:txBody>
      </p:sp>
      <p:sp>
        <p:nvSpPr>
          <p:cNvPr id="33" name="Marcador de contenido 2">
            <a:extLst>
              <a:ext uri="{FF2B5EF4-FFF2-40B4-BE49-F238E27FC236}">
                <a16:creationId xmlns=""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34" name="Marcador de contenido 2">
            <a:extLst>
              <a:ext uri="{FF2B5EF4-FFF2-40B4-BE49-F238E27FC236}">
                <a16:creationId xmlns=""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dirty="0"/>
              <a:t>Ejecutivo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=""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=""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14758FF-3187-4609-B511-E3487A9781F9}" type="datetime1">
              <a:rPr lang="es-ES" noProof="0" smtClean="0"/>
              <a:t>09/03/2023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=""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10.jpeg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5" Type="http://schemas.microsoft.com/office/2007/relationships/hdphoto" Target="../media/hdphoto2.wdp"/><Relationship Id="rId15" Type="http://schemas.microsoft.com/office/2007/relationships/diagramDrawing" Target="../diagrams/drawing3.xml"/><Relationship Id="rId10" Type="http://schemas.microsoft.com/office/2007/relationships/diagramDrawing" Target="../diagrams/drawing2.xml"/><Relationship Id="rId4" Type="http://schemas.openxmlformats.org/officeDocument/2006/relationships/image" Target="../media/image11.png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116985279"/>
              </p:ext>
            </p:extLst>
          </p:nvPr>
        </p:nvGraphicFramePr>
        <p:xfrm>
          <a:off x="317500" y="1271028"/>
          <a:ext cx="7398327" cy="5337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927100"/>
            <a:ext cx="6116637" cy="48918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sz="6000" dirty="0"/>
              <a:t>ENFERMERÍA DEL TRABAJO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691332" cy="601786"/>
          </a:xfrm>
        </p:spPr>
        <p:txBody>
          <a:bodyPr rtlCol="0"/>
          <a:lstStyle/>
          <a:p>
            <a:pPr rtl="0"/>
            <a:r>
              <a:rPr lang="es-ES" sz="2000" dirty="0"/>
              <a:t>UDM SALUD LABORAL HOSPITAL 12 DE OCTUBRE.</a:t>
            </a:r>
          </a:p>
          <a:p>
            <a:pPr rtl="0"/>
            <a:endParaRPr lang="es-ES" sz="2000" dirty="0"/>
          </a:p>
          <a:p>
            <a:pPr rtl="0"/>
            <a:endParaRPr lang="es-ES" sz="2000" dirty="0"/>
          </a:p>
          <a:p>
            <a:pPr rtl="0"/>
            <a:endParaRPr lang="es-ES" sz="2000" dirty="0"/>
          </a:p>
          <a:p>
            <a:pPr rtl="0"/>
            <a:endParaRPr lang="es-ES" sz="2000" dirty="0"/>
          </a:p>
          <a:p>
            <a:pPr rtl="0"/>
            <a:r>
              <a:rPr lang="es-ES" sz="2000" dirty="0"/>
              <a:t>JORNADA DE PUERTAS ABIERTAS 24 DE MARZO 2023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216073" y="1274618"/>
            <a:ext cx="2466109" cy="8986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="" xmlns:a16="http://schemas.microsoft.com/office/drawing/2014/main" id="{11FDFFBF-E125-47CF-AAE0-ACC45013CE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r>
              <a:rPr lang="es-ES" dirty="0"/>
              <a:t>https://www.comunidad.madrid/hospital/12octubre/profesionales/docencia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="" xmlns:a16="http://schemas.microsoft.com/office/drawing/2014/main" id="{95D612B9-68B9-4C9F-98FE-CEE07DB1F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Gracias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9971773" y="375385"/>
            <a:ext cx="2030930" cy="94327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4" name="Marcador de posición de imagen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269651" y="375385"/>
            <a:ext cx="6200127" cy="6200127"/>
          </a:xfrm>
        </p:spPr>
      </p:pic>
      <p:sp>
        <p:nvSpPr>
          <p:cNvPr id="10" name="CuadroTexto 9"/>
          <p:cNvSpPr txBox="1"/>
          <p:nvPr/>
        </p:nvSpPr>
        <p:spPr>
          <a:xfrm>
            <a:off x="6469778" y="4389121"/>
            <a:ext cx="2664597" cy="49088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4779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317634" y="6237172"/>
            <a:ext cx="1665170" cy="529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309535"/>
            <a:ext cx="6997566" cy="5146204"/>
          </a:xfrm>
        </p:spPr>
        <p:txBody>
          <a:bodyPr rtlCol="0"/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 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1995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 se publica la Ley 31/1995 de Prevención de Riesgos Laborales.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 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1997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 se publica el RD 39/1997 Reglamento de los Servicios de Prevención y en los que la figura del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enfermero de Empresa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aparece como uno de los pilares fundamentales.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mayo de 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 vio la luz el Real Decreto 450/2005, de 22 de Abril, sobre especialidades de Enfermería y a partir de entonces la especialidad pasa a denominarse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“Enfermería del Trabajo”;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mayo de 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se publica la Orden SAS/1348/2009, por la que se aprueba y publica el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programa formativo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de la Especialidad de Enfermería del Trabajo.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2</a:t>
            </a:fld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278214"/>
            <a:ext cx="5432476" cy="1252203"/>
          </a:xfrm>
        </p:spPr>
        <p:txBody>
          <a:bodyPr rtlCol="0"/>
          <a:lstStyle/>
          <a:p>
            <a:pPr rtl="0"/>
            <a:r>
              <a:rPr lang="es-ES" dirty="0"/>
              <a:t>ANTECEDENTES</a:t>
            </a:r>
            <a:br>
              <a:rPr lang="es-ES" dirty="0"/>
            </a:br>
            <a:endParaRPr lang="es-ES" dirty="0"/>
          </a:p>
        </p:txBody>
      </p:sp>
      <p:pic>
        <p:nvPicPr>
          <p:cNvPr id="8" name="Marcador de posición de imagen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1" r="19411"/>
          <a:stretch>
            <a:fillRect/>
          </a:stretch>
        </p:blipFill>
        <p:spPr>
          <a:xfrm>
            <a:off x="7812344" y="0"/>
            <a:ext cx="4379656" cy="4013735"/>
          </a:xfrm>
        </p:spPr>
      </p:pic>
    </p:spTree>
    <p:extLst>
      <p:ext uri="{BB962C8B-B14F-4D97-AF65-F5344CB8AC3E}">
        <p14:creationId xmlns:p14="http://schemas.microsoft.com/office/powerpoint/2010/main" val="433561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27259" y="6189044"/>
            <a:ext cx="1857676" cy="5775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FUNCIONES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15" y="1376413"/>
            <a:ext cx="9773468" cy="4713923"/>
          </a:xfrm>
        </p:spPr>
        <p:txBody>
          <a:bodyPr rtlCol="0"/>
          <a:lstStyle/>
          <a:p>
            <a:pPr marL="0" indent="0">
              <a:buNone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Enfermero Especialista en Enfermería del Trabajo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debe estar capacitado para llevar a cabo las siguientes funciones: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Diseño, aplicación y coordinación de los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planes y programas de actuación preventiva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como programas de vacunación en función de los riesgos laborales detectados (VHA,VHB, TD) o según campaña de vacunación (gripe/SARS Cov2).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Evaluación de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factores de riesgo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Determinación de prioridades en la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adopción de medidas preventivas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y vigilancia de su eficacia.</a:t>
            </a:r>
          </a:p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Promoción de la salud</a:t>
            </a:r>
          </a:p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Vigilancia de la salud.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Prestación de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primeros auxilios y planes de emergencia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1730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27259" y="6189044"/>
            <a:ext cx="1857676" cy="5775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09948"/>
            <a:ext cx="4937211" cy="1325563"/>
          </a:xfrm>
        </p:spPr>
        <p:txBody>
          <a:bodyPr rtlCol="0"/>
          <a:lstStyle/>
          <a:p>
            <a:pPr rtl="0"/>
            <a:r>
              <a:rPr lang="es-ES" dirty="0"/>
              <a:t>ÁMBITOS DE ACTUACIÓN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15" y="1650140"/>
            <a:ext cx="9773468" cy="4713923"/>
          </a:xfrm>
        </p:spPr>
        <p:txBody>
          <a:bodyPr rtlCol="0"/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Servicios de prevención de riesgos laborales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propios o ajenos.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Servicios de prevención/servicios médicos de empresa relacionadas con un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medio laboral concreto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(aeroespacial, subacuático, marítimo, deportivo, de inspección, educativo….).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Centros sanitarios, instituciones y cualquier otra entidad pública o privada con competencias en prevención de riesgos laborales.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Gabinetes de salud laboral en las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administraciones públicas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Centros de docencia e investigación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salud laboral y enfermería del Trabajo.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Servicios de salud medioambiental.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7408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269507" y="5897851"/>
            <a:ext cx="1896177" cy="9601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FORMACIÓN TEÓRICA ENFERMERÍA DEL TRABAJO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CA1C0347-C2C9-46A2-B7A6-9653B525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5</a:t>
            </a:fld>
            <a:endParaRPr lang="es-ES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="" xmlns:a16="http://schemas.microsoft.com/office/drawing/2014/main" id="{93A6F33C-3AFE-474E-AC15-C00F368C3C6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94635" y="1648186"/>
            <a:ext cx="4475747" cy="990214"/>
          </a:xfrm>
        </p:spPr>
        <p:txBody>
          <a:bodyPr rtlCol="0"/>
          <a:lstStyle/>
          <a:p>
            <a:pPr rtl="0"/>
            <a:r>
              <a:rPr lang="es-ES" dirty="0"/>
              <a:t>CUSET-CURSO SUPERIOR DE ENFERMERÍA DEL TRABAJO (OCTUBRE-JUNIO) </a:t>
            </a:r>
            <a:r>
              <a:rPr lang="es-ES" sz="1600" cap="none" dirty="0"/>
              <a:t>350 horas</a:t>
            </a:r>
            <a:endParaRPr lang="es-ES" dirty="0"/>
          </a:p>
        </p:txBody>
      </p:sp>
      <p:graphicFrame>
        <p:nvGraphicFramePr>
          <p:cNvPr id="18" name="Marcador de contenido 17"/>
          <p:cNvGraphicFramePr>
            <a:graphicFrameLocks noGrp="1"/>
          </p:cNvGraphicFramePr>
          <p:nvPr>
            <p:ph idx="19"/>
            <p:extLst>
              <p:ext uri="{D42A27DB-BD31-4B8C-83A1-F6EECF244321}">
                <p14:modId xmlns:p14="http://schemas.microsoft.com/office/powerpoint/2010/main" val="2270014264"/>
              </p:ext>
            </p:extLst>
          </p:nvPr>
        </p:nvGraphicFramePr>
        <p:xfrm>
          <a:off x="6633276" y="5716325"/>
          <a:ext cx="4073525" cy="7416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073525">
                  <a:extLst>
                    <a:ext uri="{9D8B030D-6E8A-4147-A177-3AD203B41FA5}">
                      <a16:colId xmlns="" xmlns:a16="http://schemas.microsoft.com/office/drawing/2014/main" val="9520616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b="0" dirty="0"/>
                        <a:t>Dos semanas presenciales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0901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0" dirty="0"/>
                        <a:t>Presentación y defensa TFR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42750689"/>
                  </a:ext>
                </a:extLst>
              </a:tr>
            </a:tbl>
          </a:graphicData>
        </a:graphic>
      </p:graphicFrame>
      <p:sp>
        <p:nvSpPr>
          <p:cNvPr id="9" name="Marcador de contenido 8">
            <a:extLst>
              <a:ext uri="{FF2B5EF4-FFF2-40B4-BE49-F238E27FC236}">
                <a16:creationId xmlns="" xmlns:a16="http://schemas.microsoft.com/office/drawing/2014/main" id="{A1EE8A19-6968-4C81-B180-20FEF61ADEE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7554673" y="4910325"/>
            <a:ext cx="4103483" cy="601637"/>
          </a:xfrm>
        </p:spPr>
        <p:txBody>
          <a:bodyPr rtlCol="0"/>
          <a:lstStyle/>
          <a:p>
            <a:pPr rtl="0"/>
            <a:r>
              <a:rPr lang="es-ES" dirty="0"/>
              <a:t>TRABAJO FIN DE RESIDENCIA (Guiado por tutor colaborador) </a:t>
            </a:r>
            <a:r>
              <a:rPr lang="es-ES" sz="1600" cap="none" dirty="0"/>
              <a:t>50 horas</a:t>
            </a:r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106549"/>
              </p:ext>
            </p:extLst>
          </p:nvPr>
        </p:nvGraphicFramePr>
        <p:xfrm>
          <a:off x="87925" y="2638400"/>
          <a:ext cx="5888456" cy="413831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5888456">
                  <a:extLst>
                    <a:ext uri="{9D8B030D-6E8A-4147-A177-3AD203B41FA5}">
                      <a16:colId xmlns="" xmlns:a16="http://schemas.microsoft.com/office/drawing/2014/main" val="4286832599"/>
                    </a:ext>
                  </a:extLst>
                </a:gridCol>
              </a:tblGrid>
              <a:tr h="1911400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</a:pPr>
                      <a:r>
                        <a:rPr lang="es-ES" sz="17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Formación teórica </a:t>
                      </a:r>
                      <a:r>
                        <a:rPr lang="es-ES" sz="17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semanal</a:t>
                      </a:r>
                      <a:r>
                        <a:rPr lang="es-ES" sz="17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por áreas en las que se incluye: </a:t>
                      </a:r>
                      <a:endParaRPr lang="es-ES" sz="17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7472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s-ES" sz="17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Tema</a:t>
                      </a:r>
                      <a:endParaRPr lang="es-ES" sz="17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7472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s-ES" sz="17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Autoevaluación</a:t>
                      </a:r>
                      <a:endParaRPr lang="es-ES" sz="17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7472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s-ES" sz="17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Caso práctico</a:t>
                      </a:r>
                      <a:endParaRPr lang="es-ES" sz="17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7472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s-ES" sz="17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Pregunta abierta en foro</a:t>
                      </a:r>
                      <a:endParaRPr lang="es-ES" sz="17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s-E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15419246"/>
                  </a:ext>
                </a:extLst>
              </a:tr>
              <a:tr h="7573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semanas presenciales </a:t>
                      </a:r>
                      <a:endParaRPr lang="es-E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78466547"/>
                  </a:ext>
                </a:extLst>
              </a:tr>
              <a:tr h="5785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exámenes finales </a:t>
                      </a:r>
                      <a:endParaRPr lang="es-E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s-E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18026879"/>
                  </a:ext>
                </a:extLst>
              </a:tr>
              <a:tr h="7573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Planteamiento del proyecto final de investigación (TFR)</a:t>
                      </a:r>
                      <a:endParaRPr lang="es-E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s-E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48022009"/>
                  </a:ext>
                </a:extLst>
              </a:tr>
            </a:tbl>
          </a:graphicData>
        </a:graphic>
      </p:graphicFrame>
      <p:sp>
        <p:nvSpPr>
          <p:cNvPr id="15" name="CuadroTexto 14"/>
          <p:cNvSpPr txBox="1"/>
          <p:nvPr/>
        </p:nvSpPr>
        <p:spPr>
          <a:xfrm>
            <a:off x="5206359" y="1789350"/>
            <a:ext cx="770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  <a:latin typeface="Berlin Sans FB" panose="020E0602020502020306" pitchFamily="34" charset="0"/>
              </a:rPr>
              <a:t>R1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6214198" y="4857201"/>
            <a:ext cx="735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  <a:latin typeface="Berlin Sans FB" panose="020E0602020502020306" pitchFamily="34" charset="0"/>
              </a:rPr>
              <a:t>R2</a:t>
            </a:r>
            <a:endParaRPr lang="es-ES" sz="32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700A969C-A794-F3F8-8571-BB9EE9118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152" y="1371320"/>
            <a:ext cx="3038755" cy="303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3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27259" y="6102417"/>
            <a:ext cx="1414914" cy="6545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FORMACIÓN PRÁCTICA ENFERMERÍA DEL TRABAJO- R1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s-ES" dirty="0"/>
              <a:t>9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252352"/>
              </p:ext>
            </p:extLst>
          </p:nvPr>
        </p:nvGraphicFramePr>
        <p:xfrm>
          <a:off x="700807" y="1567931"/>
          <a:ext cx="6344285" cy="404063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6344285">
                  <a:extLst>
                    <a:ext uri="{9D8B030D-6E8A-4147-A177-3AD203B41FA5}">
                      <a16:colId xmlns="" xmlns:a16="http://schemas.microsoft.com/office/drawing/2014/main" val="2985054475"/>
                    </a:ext>
                  </a:extLst>
                </a:gridCol>
              </a:tblGrid>
              <a:tr h="3364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ATENCIÓN ESPECIALIZADA R1</a:t>
                      </a:r>
                      <a:endParaRPr lang="es-E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37511376"/>
                  </a:ext>
                </a:extLst>
              </a:tr>
              <a:tr h="3364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Urgencias hospitalarias de carácter general</a:t>
                      </a:r>
                      <a:endParaRPr lang="es-ES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555702804"/>
                  </a:ext>
                </a:extLst>
              </a:tr>
              <a:tr h="3364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Urgencias traumatológicas </a:t>
                      </a:r>
                      <a:endParaRPr lang="es-ES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665086248"/>
                  </a:ext>
                </a:extLst>
              </a:tr>
              <a:tr h="13493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Consultas externas: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Neumología</a:t>
                      </a:r>
                      <a:r>
                        <a:rPr lang="es-E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-Alergología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Cardiología                               -Oftalmología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Dermatología                            -Otorrinolaringología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65675908"/>
                  </a:ext>
                </a:extLst>
              </a:tr>
              <a:tr h="3364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Salud mental</a:t>
                      </a:r>
                      <a:endParaRPr lang="es-ES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674665807"/>
                  </a:ext>
                </a:extLst>
              </a:tr>
              <a:tr h="3364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Rehabilitación</a:t>
                      </a:r>
                      <a:endParaRPr lang="es-ES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54958740"/>
                  </a:ext>
                </a:extLst>
              </a:tr>
              <a:tr h="3364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Medicina Preventiva</a:t>
                      </a:r>
                      <a:endParaRPr lang="es-ES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930204267"/>
                  </a:ext>
                </a:extLst>
              </a:tr>
              <a:tr h="3364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Radiodiagnóstico</a:t>
                      </a:r>
                      <a:endParaRPr lang="es-ES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04462114"/>
                  </a:ext>
                </a:extLst>
              </a:tr>
              <a:tr h="3364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Atención primaria </a:t>
                      </a:r>
                      <a:endParaRPr lang="es-ES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73005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8656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FORMACIÓN PRÁCTICA ENFERMERÍA DEL TRABAJO- R2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s-ES" dirty="0"/>
              <a:t>9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27259" y="6102417"/>
            <a:ext cx="1414914" cy="6545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934168"/>
              </p:ext>
            </p:extLst>
          </p:nvPr>
        </p:nvGraphicFramePr>
        <p:xfrm>
          <a:off x="683394" y="1780672"/>
          <a:ext cx="7517331" cy="4251201"/>
        </p:xfrm>
        <a:graphic>
          <a:graphicData uri="http://schemas.openxmlformats.org/drawingml/2006/table">
            <a:tbl>
              <a:tblPr firstRow="1" firstCol="1" bandRow="1"/>
              <a:tblGrid>
                <a:gridCol w="7517331">
                  <a:extLst>
                    <a:ext uri="{9D8B030D-6E8A-4147-A177-3AD203B41FA5}">
                      <a16:colId xmlns="" xmlns:a16="http://schemas.microsoft.com/office/drawing/2014/main" val="907153316"/>
                    </a:ext>
                  </a:extLst>
                </a:gridCol>
              </a:tblGrid>
              <a:tr h="5843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ATENCIÓN ESPECIALIZADA R2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9545286"/>
                  </a:ext>
                </a:extLst>
              </a:tr>
              <a:tr h="5843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Servicio de prevención de riesgos laborales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77771830"/>
                  </a:ext>
                </a:extLst>
              </a:tr>
              <a:tr h="24980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Dispositivos docentes externos: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Mutuas de accidentes de trabajo y enfermedades profesionales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Unidad técnica de incapacidad temporal de la Comunidad de Madrid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Unidad técnica de valoración de enfermedad profesional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s-E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Servicio de prevención propio de Gran Empresa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32136759"/>
                  </a:ext>
                </a:extLst>
              </a:tr>
              <a:tr h="5843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Rotaciones externas a petición del residente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19781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0830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atención CONTINUADA (GUARDIAS)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s-ES" dirty="0"/>
              <a:t>9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27259" y="6102417"/>
            <a:ext cx="1414914" cy="6545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445072"/>
              </p:ext>
            </p:extLst>
          </p:nvPr>
        </p:nvGraphicFramePr>
        <p:xfrm>
          <a:off x="800333" y="1775643"/>
          <a:ext cx="6630369" cy="2779145"/>
        </p:xfrm>
        <a:graphic>
          <a:graphicData uri="http://schemas.openxmlformats.org/drawingml/2006/table">
            <a:tbl>
              <a:tblPr firstRow="1" firstCol="1" bandRow="1"/>
              <a:tblGrid>
                <a:gridCol w="6630369">
                  <a:extLst>
                    <a:ext uri="{9D8B030D-6E8A-4147-A177-3AD203B41FA5}">
                      <a16:colId xmlns="" xmlns:a16="http://schemas.microsoft.com/office/drawing/2014/main" val="2444490234"/>
                    </a:ext>
                  </a:extLst>
                </a:gridCol>
              </a:tblGrid>
              <a:tr h="555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ATENCIÓN CONTINUADA (GUARDIAS) </a:t>
                      </a:r>
                      <a:endParaRPr lang="es-E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6477228"/>
                  </a:ext>
                </a:extLst>
              </a:tr>
              <a:tr h="555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2-4 guardias/mes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58547337"/>
                  </a:ext>
                </a:extLst>
              </a:tr>
              <a:tr h="555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Urgencias generales y traumatológicas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51010345"/>
                  </a:ext>
                </a:extLst>
              </a:tr>
              <a:tr h="555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Duración de la guardia: 7 </a:t>
                      </a:r>
                      <a:r>
                        <a:rPr lang="es-E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horas 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92436253"/>
                  </a:ext>
                </a:extLst>
              </a:tr>
              <a:tr h="555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 generan saliente al día siguiente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463822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858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FBFCA16-8D78-4A87-9023-708458E3A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LAS RESIDENTES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="" xmlns:a16="http://schemas.microsoft.com/office/drawing/2014/main" id="{C10F7B49-6C9D-4DBF-AD20-9D4CFAB1C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9</a:t>
            </a:fld>
            <a:endParaRPr lang="es-ES" dirty="0"/>
          </a:p>
        </p:txBody>
      </p:sp>
      <p:sp>
        <p:nvSpPr>
          <p:cNvPr id="8" name="Marcador de contenido 7">
            <a:extLst>
              <a:ext uri="{FF2B5EF4-FFF2-40B4-BE49-F238E27FC236}">
                <a16:creationId xmlns="" xmlns:a16="http://schemas.microsoft.com/office/drawing/2014/main" id="{5935AC4D-C17D-4827-B693-43A34920A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075" y="4052306"/>
            <a:ext cx="3248649" cy="1749005"/>
          </a:xfrm>
        </p:spPr>
        <p:txBody>
          <a:bodyPr rtlCol="0"/>
          <a:lstStyle/>
          <a:p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paula.megia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salud.madrid.org</a:t>
            </a:r>
          </a:p>
          <a:p>
            <a:pPr rtl="0"/>
            <a:endParaRPr lang="es-ES" dirty="0"/>
          </a:p>
        </p:txBody>
      </p:sp>
      <p:sp>
        <p:nvSpPr>
          <p:cNvPr id="9" name="Marcador de contenido 8">
            <a:extLst>
              <a:ext uri="{FF2B5EF4-FFF2-40B4-BE49-F238E27FC236}">
                <a16:creationId xmlns="" xmlns:a16="http://schemas.microsoft.com/office/drawing/2014/main" id="{D66C6D21-6780-4D8A-9B6F-582E0BD2DC2E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 rtlCol="0"/>
          <a:lstStyle/>
          <a:p>
            <a:pPr rtl="0"/>
            <a:r>
              <a:rPr lang="es-ES" dirty="0"/>
              <a:t>PAULA MEGÍA</a:t>
            </a:r>
          </a:p>
        </p:txBody>
      </p:sp>
      <p:sp>
        <p:nvSpPr>
          <p:cNvPr id="10" name="Marcador de contenido 9">
            <a:extLst>
              <a:ext uri="{FF2B5EF4-FFF2-40B4-BE49-F238E27FC236}">
                <a16:creationId xmlns="" xmlns:a16="http://schemas.microsoft.com/office/drawing/2014/main" id="{CCF1405A-05DA-4553-A7B3-B9592963C6B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2837777" y="4089543"/>
            <a:ext cx="3668856" cy="1585446"/>
          </a:xfrm>
        </p:spPr>
        <p:txBody>
          <a:bodyPr rtlCol="0"/>
          <a:lstStyle/>
          <a:p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msantosrodriguez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salud.madrid.org</a:t>
            </a:r>
          </a:p>
          <a:p>
            <a:pPr rtl="0"/>
            <a:endParaRPr lang="es-ES" dirty="0"/>
          </a:p>
        </p:txBody>
      </p:sp>
      <p:sp>
        <p:nvSpPr>
          <p:cNvPr id="11" name="Marcador de contenido 10">
            <a:extLst>
              <a:ext uri="{FF2B5EF4-FFF2-40B4-BE49-F238E27FC236}">
                <a16:creationId xmlns="" xmlns:a16="http://schemas.microsoft.com/office/drawing/2014/main" id="{90DE57B2-448D-4C8D-8B9C-FFDDFB0A9208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 rtlCol="0"/>
          <a:lstStyle/>
          <a:p>
            <a:pPr rtl="0"/>
            <a:r>
              <a:rPr lang="es-ES" dirty="0"/>
              <a:t>MARINA SANTOS</a:t>
            </a:r>
          </a:p>
        </p:txBody>
      </p:sp>
      <p:sp>
        <p:nvSpPr>
          <p:cNvPr id="13" name="Marcador de contenido 12">
            <a:extLst>
              <a:ext uri="{FF2B5EF4-FFF2-40B4-BE49-F238E27FC236}">
                <a16:creationId xmlns="" xmlns:a16="http://schemas.microsoft.com/office/drawing/2014/main" id="{FB9E2175-1C3C-4B3E-A872-A1B7E6D64D52}"/>
              </a:ext>
            </a:extLst>
          </p:cNvPr>
          <p:cNvSpPr>
            <a:spLocks noGrp="1"/>
          </p:cNvSpPr>
          <p:nvPr>
            <p:ph idx="21"/>
          </p:nvPr>
        </p:nvSpPr>
        <p:spPr/>
        <p:txBody>
          <a:bodyPr rtlCol="0"/>
          <a:lstStyle/>
          <a:p>
            <a:pPr rtl="0"/>
            <a:r>
              <a:rPr lang="es-ES" dirty="0"/>
              <a:t>ANDREA lozano</a:t>
            </a:r>
          </a:p>
        </p:txBody>
      </p:sp>
      <p:sp>
        <p:nvSpPr>
          <p:cNvPr id="15" name="Marcador de contenido 14">
            <a:extLst>
              <a:ext uri="{FF2B5EF4-FFF2-40B4-BE49-F238E27FC236}">
                <a16:creationId xmlns="" xmlns:a16="http://schemas.microsoft.com/office/drawing/2014/main" id="{471C9CF1-70B0-46DB-869F-6DC53668898D}"/>
              </a:ext>
            </a:extLst>
          </p:cNvPr>
          <p:cNvSpPr>
            <a:spLocks noGrp="1"/>
          </p:cNvSpPr>
          <p:nvPr>
            <p:ph idx="23"/>
          </p:nvPr>
        </p:nvSpPr>
        <p:spPr/>
        <p:txBody>
          <a:bodyPr rtlCol="0"/>
          <a:lstStyle/>
          <a:p>
            <a:pPr rtl="0"/>
            <a:r>
              <a:rPr lang="es-ES" dirty="0"/>
              <a:t>MARÍA RODRIGUEZ</a:t>
            </a:r>
          </a:p>
        </p:txBody>
      </p:sp>
      <p:pic>
        <p:nvPicPr>
          <p:cNvPr id="7" name="Marcador de posición de imagen 6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7" b="26897"/>
          <a:stretch>
            <a:fillRect/>
          </a:stretch>
        </p:blipFill>
        <p:spPr>
          <a:xfrm>
            <a:off x="953737" y="1696497"/>
            <a:ext cx="1809090" cy="1809090"/>
          </a:xfrm>
        </p:spPr>
      </p:pic>
      <p:pic>
        <p:nvPicPr>
          <p:cNvPr id="20" name="Marcador de posición de imagen 19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60" b="14360"/>
          <a:stretch>
            <a:fillRect/>
          </a:stretch>
        </p:blipFill>
        <p:spPr>
          <a:xfrm>
            <a:off x="3815700" y="1651527"/>
            <a:ext cx="1795742" cy="1795742"/>
          </a:xfrm>
        </p:spPr>
      </p:pic>
      <p:graphicFrame>
        <p:nvGraphicFramePr>
          <p:cNvPr id="26" name="Diagrama 25"/>
          <p:cNvGraphicFramePr/>
          <p:nvPr>
            <p:extLst>
              <p:ext uri="{D42A27DB-BD31-4B8C-83A1-F6EECF244321}">
                <p14:modId xmlns:p14="http://schemas.microsoft.com/office/powerpoint/2010/main" val="2486605140"/>
              </p:ext>
            </p:extLst>
          </p:nvPr>
        </p:nvGraphicFramePr>
        <p:xfrm>
          <a:off x="4781804" y="-394701"/>
          <a:ext cx="3655171" cy="5321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8" name="Diagrama 27"/>
          <p:cNvGraphicFramePr/>
          <p:nvPr>
            <p:extLst>
              <p:ext uri="{D42A27DB-BD31-4B8C-83A1-F6EECF244321}">
                <p14:modId xmlns:p14="http://schemas.microsoft.com/office/powerpoint/2010/main" val="3082494334"/>
              </p:ext>
            </p:extLst>
          </p:nvPr>
        </p:nvGraphicFramePr>
        <p:xfrm>
          <a:off x="8488487" y="85867"/>
          <a:ext cx="3651622" cy="5030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0" y="-246221"/>
            <a:ext cx="18473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s-ES" altLang="es-E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2"/>
          <p:cNvSpPr>
            <a:spLocks noGrp="1" noChangeArrowheads="1"/>
          </p:cNvSpPr>
          <p:nvPr>
            <p:ph idx="20"/>
          </p:nvPr>
        </p:nvSpPr>
        <p:spPr bwMode="auto">
          <a:xfrm>
            <a:off x="6319613" y="4034657"/>
            <a:ext cx="2480936" cy="106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eaLnBrk="1" fontAlgn="ctr" hangingPunct="1">
              <a:spcBef>
                <a:spcPts val="1000"/>
              </a:spcBef>
              <a:spcAft>
                <a:spcPct val="0"/>
              </a:spcAft>
              <a:buClrTx/>
              <a:buSzTx/>
              <a:tabLst/>
            </a:pPr>
            <a:r>
              <a:rPr lang="es-ES" altLang="es-ES" dirty="0" err="1">
                <a:cs typeface="Arial" panose="020B0604020202020204" pitchFamily="34" charset="0"/>
              </a:rPr>
              <a:t>andrea.lozano</a:t>
            </a:r>
            <a:r>
              <a:rPr lang="es-ES" altLang="es-ES" dirty="0">
                <a:cs typeface="Arial" panose="020B0604020202020204" pitchFamily="34" charset="0"/>
              </a:rPr>
              <a:t>@</a:t>
            </a:r>
          </a:p>
          <a:p>
            <a:pPr marR="0" lvl="0" eaLnBrk="1" fontAlgn="ctr" hangingPunct="1">
              <a:spcBef>
                <a:spcPts val="1000"/>
              </a:spcBef>
              <a:spcAft>
                <a:spcPct val="0"/>
              </a:spcAft>
              <a:buClrTx/>
              <a:buSzTx/>
              <a:tabLst/>
            </a:pPr>
            <a:r>
              <a:rPr lang="es-ES" altLang="es-ES" dirty="0">
                <a:cs typeface="Arial" panose="020B0604020202020204" pitchFamily="34" charset="0"/>
              </a:rPr>
              <a:t>salud.madrid.org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s-ES" altLang="es-E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ectangle 4"/>
          <p:cNvSpPr>
            <a:spLocks noGrp="1" noChangeArrowheads="1"/>
          </p:cNvSpPr>
          <p:nvPr>
            <p:ph idx="22"/>
          </p:nvPr>
        </p:nvSpPr>
        <p:spPr bwMode="auto">
          <a:xfrm>
            <a:off x="9234267" y="4034657"/>
            <a:ext cx="2369896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dirty="0" err="1">
                <a:cs typeface="Arial" panose="020B0604020202020204" pitchFamily="34" charset="0"/>
              </a:rPr>
              <a:t>mrespada</a:t>
            </a:r>
            <a:r>
              <a:rPr lang="es-ES" altLang="es-ES" dirty="0">
                <a:cs typeface="Arial" panose="020B0604020202020204" pitchFamily="34" charset="0"/>
              </a:rPr>
              <a:t>@</a:t>
            </a:r>
          </a:p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dirty="0">
                <a:cs typeface="Arial" panose="020B0604020202020204" pitchFamily="34" charset="0"/>
              </a:rPr>
              <a:t>salud.madrid.org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s-ES" altLang="es-E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6344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51_TF34076243" id="{EB188560-FF41-4624-93D5-FDD7E127A2DE}" vid="{F767023B-66A9-4F93-B759-29D4C16B6A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1af3243-3dd4-4a8d-8c0d-dd76da1f02a5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19797F-2510-4681-A59B-FCD8F3733FE0}">
  <ds:schemaRefs>
    <ds:schemaRef ds:uri="http://purl.org/dc/elements/1.1/"/>
    <ds:schemaRef ds:uri="http://schemas.microsoft.com/office/2006/metadata/properties"/>
    <ds:schemaRef ds:uri="16c05727-aa75-4e4a-9b5f-8a80a1165891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esferas azules</Template>
  <TotalTime>0</TotalTime>
  <Words>359</Words>
  <Application>Microsoft Office PowerPoint</Application>
  <PresentationFormat>Panorámica</PresentationFormat>
  <Paragraphs>106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Berlin Sans FB</vt:lpstr>
      <vt:lpstr>Calibri</vt:lpstr>
      <vt:lpstr>Corbel</vt:lpstr>
      <vt:lpstr>Tema de Office</vt:lpstr>
      <vt:lpstr>ENFERMERÍA DEL TRABAJO</vt:lpstr>
      <vt:lpstr>ANTECEDENTES </vt:lpstr>
      <vt:lpstr>FUNCIONES </vt:lpstr>
      <vt:lpstr>ÁMBITOS DE ACTUACIÓN </vt:lpstr>
      <vt:lpstr>FORMACIÓN TEÓRICA ENFERMERÍA DEL TRABAJO</vt:lpstr>
      <vt:lpstr>FORMACIÓN PRÁCTICA ENFERMERÍA DEL TRABAJO- R1</vt:lpstr>
      <vt:lpstr>FORMACIÓN PRÁCTICA ENFERMERÍA DEL TRABAJO- R2</vt:lpstr>
      <vt:lpstr>atención CONTINUADA (GUARDIAS)</vt:lpstr>
      <vt:lpstr>LAS RESIDENTES</vt:lpstr>
      <vt:lpstr>Gracias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ENFERMERÍA DEL TRABAJO</dc:title>
  <dc:creator/>
  <cp:lastModifiedBy/>
  <cp:revision>2</cp:revision>
  <dcterms:created xsi:type="dcterms:W3CDTF">2022-02-25T14:22:42Z</dcterms:created>
  <dcterms:modified xsi:type="dcterms:W3CDTF">2023-03-09T10:26:59Z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