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9" r:id="rId6"/>
    <p:sldId id="263" r:id="rId7"/>
    <p:sldId id="268" r:id="rId8"/>
    <p:sldId id="266" r:id="rId9"/>
    <p:sldId id="265" r:id="rId10"/>
    <p:sldId id="267" r:id="rId11"/>
    <p:sldId id="270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37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9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26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7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89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87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8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33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2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1360-D302-46F2-B633-BE3A1CDD0E94}" type="datetimeFigureOut">
              <a:rPr lang="es-ES" smtClean="0"/>
              <a:t>20/3/23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17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69393"/>
            <a:ext cx="3793991" cy="580870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-1" y="1717339"/>
            <a:ext cx="2457451" cy="107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2023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6009" y="982479"/>
            <a:ext cx="12192000" cy="1073150"/>
          </a:xfrm>
        </p:spPr>
        <p:txBody>
          <a:bodyPr>
            <a:normAutofit/>
          </a:bodyPr>
          <a:lstStyle/>
          <a:p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JORNADA DE PUERTAS ABIERTAS</a:t>
            </a:r>
          </a:p>
        </p:txBody>
      </p:sp>
    </p:spTree>
    <p:extLst>
      <p:ext uri="{BB962C8B-B14F-4D97-AF65-F5344CB8AC3E}">
        <p14:creationId xmlns:p14="http://schemas.microsoft.com/office/powerpoint/2010/main" val="184053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DOCENCIA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321" y="1556082"/>
            <a:ext cx="10113335" cy="3834625"/>
          </a:xfrm>
        </p:spPr>
        <p:txBody>
          <a:bodyPr numCol="1" spcCol="0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El Servicio cuenta con un completo programa docente, centralizado en los espacios de docencia de los miércoles, así como en los distintos dispositivos asistenciales (sesiones clínicas, revisiones bibliográficas).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Anualmente se realiza un Calendario docente, según las necesidades formativas e indicaciones que fijan los programas oficiales de las Comisiones Nacionales de cada especialidad y las recomendaciones de la </a:t>
            </a:r>
            <a:r>
              <a:rPr lang="es-ES" sz="2400" dirty="0" err="1">
                <a:solidFill>
                  <a:srgbClr val="25516C"/>
                </a:solidFill>
                <a:latin typeface="Source Sans Pro"/>
              </a:rPr>
              <a:t>Auditoría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a la Unidad Docente de Salud Mental. Nuestro calendario docente se publica anualmente y se puede consultar en la web.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3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DOCENCIA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BFC97D-DB12-FE4F-9824-F87CB3E4B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61" y="493723"/>
            <a:ext cx="9006254" cy="6364277"/>
          </a:xfrm>
          <a:prstGeom prst="rect">
            <a:avLst/>
          </a:prstGeom>
        </p:spPr>
      </p:pic>
      <p:pic>
        <p:nvPicPr>
          <p:cNvPr id="11" name="Imagen 10" descr="Código QR&#10;&#10;Descripción generada automáticamente">
            <a:extLst>
              <a:ext uri="{FF2B5EF4-FFF2-40B4-BE49-F238E27FC236}">
                <a16:creationId xmlns:a16="http://schemas.microsoft.com/office/drawing/2014/main" id="{AD060B46-812E-354A-9934-C7B737FE6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9" y="4359349"/>
            <a:ext cx="1487102" cy="15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PSIQUIATRÍA y PSICOLOGÍA CLÍNICA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8546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El Servicio de Psiquiatría y Salud Mental del Hospital Universitario 12 de Octubre, se creó en 1989, y atiende en la actualidad los distritos madrileños de Carabanchel, Usera y Villaverde, que suman en torno a 600.000 habitantes, y referente asistencial además para la atención de diversas patologías de otros muchos distritos y poblaciones.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En 2011 se constituyó el </a:t>
            </a:r>
            <a:r>
              <a:rPr lang="es-ES" sz="2400" b="1" dirty="0">
                <a:solidFill>
                  <a:srgbClr val="25516C"/>
                </a:solidFill>
                <a:latin typeface="Source Sans Pro"/>
              </a:rPr>
              <a:t>Área de Gestión Clínica de Psiquiatría y Salud Mental (AGCPSM)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donde quedan integrados el Servicio hospitalario de Psiquiatría  y los cuatro Centros de Salud Mental comunitarios dependientes del Hospital, y se constituye una </a:t>
            </a:r>
            <a:r>
              <a:rPr lang="es-ES" sz="2400" b="1" dirty="0">
                <a:solidFill>
                  <a:srgbClr val="25516C"/>
                </a:solidFill>
                <a:latin typeface="Source Sans Pro"/>
              </a:rPr>
              <a:t>Unidad Docente </a:t>
            </a:r>
            <a:r>
              <a:rPr lang="es-ES" sz="2400" b="1" dirty="0" err="1">
                <a:solidFill>
                  <a:srgbClr val="25516C"/>
                </a:solidFill>
                <a:latin typeface="Source Sans Pro"/>
              </a:rPr>
              <a:t>Multiprofesional</a:t>
            </a:r>
            <a:r>
              <a:rPr lang="es-ES" sz="2400" b="1" dirty="0">
                <a:solidFill>
                  <a:srgbClr val="25516C"/>
                </a:solidFill>
                <a:latin typeface="Source Sans Pro"/>
              </a:rPr>
              <a:t> de Salud Mental 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para </a:t>
            </a:r>
            <a:r>
              <a:rPr lang="es-ES" sz="2400" b="1" dirty="0">
                <a:solidFill>
                  <a:srgbClr val="25516C"/>
                </a:solidFill>
                <a:latin typeface="Source Sans Pro"/>
              </a:rPr>
              <a:t>MIR de Psiquiatría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, </a:t>
            </a:r>
            <a:r>
              <a:rPr lang="es-ES" sz="2400" b="1" dirty="0">
                <a:solidFill>
                  <a:srgbClr val="25516C"/>
                </a:solidFill>
                <a:latin typeface="Source Sans Pro"/>
              </a:rPr>
              <a:t>PIR de Psicología Clínica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y </a:t>
            </a:r>
            <a:r>
              <a:rPr lang="es-ES" sz="2400" b="1" dirty="0">
                <a:solidFill>
                  <a:srgbClr val="25516C"/>
                </a:solidFill>
                <a:latin typeface="Source Sans Pro"/>
              </a:rPr>
              <a:t>EIR de Enfermería de Salud Mental.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SERVICIO. PROFESIONALES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8546"/>
            <a:ext cx="10515600" cy="4351338"/>
          </a:xfrm>
        </p:spPr>
        <p:txBody>
          <a:bodyPr numCol="1" spcCol="36000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En la actualidad el Área de Gestión Clínica de Psiquiatría y Salud Mental (AGCPSM) está constituida por: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53 Psiquiatras.				16 MIR.</a:t>
            </a: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25 Psicólogo/as Clínico/as.			8 PIR</a:t>
            </a: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37 Enfermeras/os.				6 EIR</a:t>
            </a: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2 Terapeutas Ocupacionales.	</a:t>
            </a: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11 Auxiliares de Enfermería.		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Jefe de Servicio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2 Técnicos Especialistas.			</a:t>
            </a:r>
            <a:r>
              <a:rPr lang="es-ES" sz="2400" i="1" dirty="0">
                <a:solidFill>
                  <a:srgbClr val="25516C"/>
                </a:solidFill>
                <a:latin typeface="Source Sans Pro"/>
              </a:rPr>
              <a:t>Dr. Gabriel Rubio Valladolid </a:t>
            </a: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29 profesionales No Sanitarios		</a:t>
            </a:r>
            <a:r>
              <a:rPr lang="es-ES" sz="2400" i="1" dirty="0">
                <a:solidFill>
                  <a:srgbClr val="25516C"/>
                </a:solidFill>
                <a:latin typeface="Source Sans Pro"/>
              </a:rPr>
              <a:t>Catedrático de Psiquiatría, UCM</a:t>
            </a:r>
            <a:endParaRPr lang="es-ES" sz="24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2400" dirty="0">
              <a:solidFill>
                <a:srgbClr val="25516C"/>
              </a:solidFill>
              <a:latin typeface="Source Sans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900" dirty="0">
              <a:solidFill>
                <a:srgbClr val="25516C"/>
              </a:solidFill>
              <a:latin typeface="Source Sans Pro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400" dirty="0">
              <a:solidFill>
                <a:srgbClr val="25516C"/>
              </a:solidFill>
              <a:latin typeface="Source Sans Pr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SERVICIO</a:t>
            </a:r>
            <a:br>
              <a:rPr lang="es-ES" dirty="0"/>
            </a:br>
            <a:r>
              <a:rPr lang="es-ES" dirty="0"/>
              <a:t>Amplitud de recursos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5835"/>
          </a:xfrm>
        </p:spPr>
        <p:txBody>
          <a:bodyPr numCol="2" spcCol="360000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Centros de Salud Mental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2848885" algn="l"/>
              </a:tabLst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Unidad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Hospitalización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Breve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Urgencias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Psiquiatría</a:t>
            </a:r>
            <a:endParaRPr lang="es-ES" sz="18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Interconsulta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Psiquiatría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y Enlace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Unidad de Conductas Adictivas y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Patología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Dual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Unidad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Psicogeriatría</a:t>
            </a:r>
            <a:endParaRPr lang="es-ES" sz="18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Unidad de Transición Hospitalaria.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 err="1">
                <a:solidFill>
                  <a:srgbClr val="25516C"/>
                </a:solidFill>
                <a:latin typeface="Source Sans Pro"/>
              </a:rPr>
              <a:t>Unidad</a:t>
            </a:r>
            <a:r>
              <a:rPr lang="pt-BR" sz="1800" dirty="0">
                <a:solidFill>
                  <a:srgbClr val="25516C"/>
                </a:solidFill>
                <a:latin typeface="Source Sans Pro"/>
              </a:rPr>
              <a:t> de </a:t>
            </a:r>
            <a:r>
              <a:rPr lang="pt-BR" sz="1800" dirty="0" err="1">
                <a:solidFill>
                  <a:srgbClr val="25516C"/>
                </a:solidFill>
                <a:latin typeface="Source Sans Pro"/>
              </a:rPr>
              <a:t>Psiquiatría</a:t>
            </a:r>
            <a:r>
              <a:rPr lang="pt-BR" sz="1800" dirty="0">
                <a:solidFill>
                  <a:srgbClr val="25516C"/>
                </a:solidFill>
                <a:latin typeface="Source Sans Pro"/>
              </a:rPr>
              <a:t> Infanto-Juvenil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 err="1">
                <a:solidFill>
                  <a:srgbClr val="25516C"/>
                </a:solidFill>
                <a:latin typeface="Source Sans Pro"/>
              </a:rPr>
              <a:t>Unidad</a:t>
            </a:r>
            <a:r>
              <a:rPr lang="pt-BR" sz="1800" dirty="0">
                <a:solidFill>
                  <a:srgbClr val="25516C"/>
                </a:solidFill>
                <a:latin typeface="Source Sans Pro"/>
              </a:rPr>
              <a:t> de </a:t>
            </a:r>
            <a:r>
              <a:rPr lang="pt-BR" sz="1800" dirty="0" err="1">
                <a:solidFill>
                  <a:srgbClr val="25516C"/>
                </a:solidFill>
                <a:latin typeface="Source Sans Pro"/>
              </a:rPr>
              <a:t>Hospitalización</a:t>
            </a:r>
            <a:r>
              <a:rPr lang="pt-BR" sz="1800" dirty="0">
                <a:solidFill>
                  <a:srgbClr val="25516C"/>
                </a:solidFill>
                <a:latin typeface="Source Sans Pro"/>
              </a:rPr>
              <a:t> Infanto-juvenil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rgbClr val="25516C"/>
                </a:solidFill>
                <a:latin typeface="Source Sans Pro"/>
              </a:rPr>
              <a:t>Hospital de </a:t>
            </a:r>
            <a:r>
              <a:rPr lang="pt-BR" sz="1800" dirty="0" err="1">
                <a:solidFill>
                  <a:srgbClr val="25516C"/>
                </a:solidFill>
                <a:latin typeface="Source Sans Pro"/>
              </a:rPr>
              <a:t>Día</a:t>
            </a:r>
            <a:r>
              <a:rPr lang="pt-BR" sz="1800" dirty="0">
                <a:solidFill>
                  <a:srgbClr val="25516C"/>
                </a:solidFill>
                <a:latin typeface="Source Sans Pro"/>
              </a:rPr>
              <a:t> Infanto-Juvenil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Programa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Psicodiagnóstico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y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Psicometría</a:t>
            </a:r>
            <a:endParaRPr lang="es-ES" sz="18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Programa de TCA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Programa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Prevención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del Suicidio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Unidad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Investigación</a:t>
            </a:r>
            <a:endParaRPr lang="es-ES" sz="18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Unidad de Neurociencias y Psicoterapia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Programa de Cuidados Post-Alta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Programa de Primeros Episodios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Psicóticos</a:t>
            </a:r>
            <a:endParaRPr lang="es-ES" sz="18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Programa de Trastornos de la Personalidad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Programa de Tratamiento Basado en la Mentalización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Centro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Rehabilitación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Psicosocial*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Centro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Rehabilitacion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Laboral*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Centro de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día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para el Trastorno Mental*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Equipo de Apoyo Socio-Comunitario*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Mini-residencias y pisos supervisados*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0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SERVICIO</a:t>
            </a:r>
            <a:br>
              <a:rPr lang="es-ES" dirty="0"/>
            </a:br>
            <a:r>
              <a:rPr lang="es-ES" dirty="0"/>
              <a:t>Potencialidades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5835"/>
          </a:xfrm>
        </p:spPr>
        <p:txBody>
          <a:bodyPr numCol="1" spc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- Equipos </a:t>
            </a:r>
            <a:r>
              <a:rPr lang="es-ES_tradnl" sz="2400" dirty="0" err="1">
                <a:solidFill>
                  <a:srgbClr val="25516C"/>
                </a:solidFill>
                <a:latin typeface="Source Sans Pro"/>
              </a:rPr>
              <a:t>multiprofesionales</a:t>
            </a: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 y </a:t>
            </a:r>
            <a:r>
              <a:rPr lang="es-ES_tradnl" sz="2400" dirty="0" err="1">
                <a:solidFill>
                  <a:srgbClr val="25516C"/>
                </a:solidFill>
                <a:latin typeface="Source Sans Pro"/>
              </a:rPr>
              <a:t>plurares</a:t>
            </a:r>
            <a:endParaRPr lang="es-ES_tradnl" sz="2400" dirty="0">
              <a:solidFill>
                <a:srgbClr val="25516C"/>
              </a:solidFill>
              <a:latin typeface="Source Sans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- Modelo de trabajo comunitario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- Formas de </a:t>
            </a:r>
            <a:r>
              <a:rPr lang="es-ES_tradnl" sz="2400" dirty="0" err="1">
                <a:solidFill>
                  <a:srgbClr val="25516C"/>
                </a:solidFill>
                <a:latin typeface="Source Sans Pro"/>
              </a:rPr>
              <a:t>gestión</a:t>
            </a: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 </a:t>
            </a:r>
            <a:r>
              <a:rPr lang="es-ES_tradnl" sz="2400" dirty="0" err="1">
                <a:solidFill>
                  <a:srgbClr val="25516C"/>
                </a:solidFill>
                <a:latin typeface="Source Sans Pro"/>
              </a:rPr>
              <a:t>clínica</a:t>
            </a:r>
            <a:r>
              <a:rPr lang="es-ES_tradnl" sz="2400" dirty="0">
                <a:solidFill>
                  <a:srgbClr val="25516C"/>
                </a:solidFill>
                <a:latin typeface="Source Sans Pro"/>
              </a:rPr>
              <a:t> innovadoras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- Integración y coordinación de distintas instituciones y titularidades sanitarias y sociales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 - Variedad de modelos </a:t>
            </a:r>
            <a:r>
              <a:rPr lang="es-ES" sz="2400" dirty="0" err="1">
                <a:solidFill>
                  <a:srgbClr val="25516C"/>
                </a:solidFill>
                <a:latin typeface="Source Sans Pro"/>
              </a:rPr>
              <a:t>clínicos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funcionando en coordinación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- </a:t>
            </a:r>
            <a:r>
              <a:rPr lang="es-ES" sz="2400" dirty="0" err="1">
                <a:solidFill>
                  <a:srgbClr val="25516C"/>
                </a:solidFill>
                <a:latin typeface="Source Sans Pro"/>
              </a:rPr>
              <a:t>Investigación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, con grupos de </a:t>
            </a:r>
            <a:r>
              <a:rPr lang="es-ES" sz="2400" dirty="0" err="1">
                <a:solidFill>
                  <a:srgbClr val="25516C"/>
                </a:solidFill>
                <a:latin typeface="Source Sans Pro"/>
              </a:rPr>
              <a:t>investigación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integrados en el CIBERSAM y en la Red de Trastornos adictivos, así como en otras redes internacionales.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- Participación en trabajos de </a:t>
            </a:r>
            <a:r>
              <a:rPr lang="es-ES" sz="2400" dirty="0" err="1">
                <a:solidFill>
                  <a:srgbClr val="25516C"/>
                </a:solidFill>
                <a:latin typeface="Source Sans Pro"/>
              </a:rPr>
              <a:t>investigación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y </a:t>
            </a:r>
            <a:r>
              <a:rPr lang="es-ES" sz="2400" dirty="0" err="1">
                <a:solidFill>
                  <a:srgbClr val="25516C"/>
                </a:solidFill>
                <a:latin typeface="Source Sans Pro"/>
              </a:rPr>
              <a:t>realización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de tesis doctorales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rgbClr val="25516C"/>
                </a:solidFill>
                <a:latin typeface="Source Sans Pro"/>
              </a:rPr>
              <a:t>- </a:t>
            </a:r>
            <a:r>
              <a:rPr lang="es-ES" sz="2400" dirty="0" err="1">
                <a:solidFill>
                  <a:srgbClr val="25516C"/>
                </a:solidFill>
                <a:latin typeface="Source Sans Pro"/>
              </a:rPr>
              <a:t>Organización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por el propio Servicio de Jornadas y Congresos </a:t>
            </a:r>
            <a:r>
              <a:rPr lang="es-ES" sz="2400" dirty="0" err="1">
                <a:solidFill>
                  <a:srgbClr val="25516C"/>
                </a:solidFill>
                <a:latin typeface="Source Sans Pro"/>
              </a:rPr>
              <a:t>científicos</a:t>
            </a:r>
            <a:r>
              <a:rPr lang="es-ES" sz="2400" dirty="0">
                <a:solidFill>
                  <a:srgbClr val="25516C"/>
                </a:solidFill>
                <a:latin typeface="Source Sans Pro"/>
              </a:rPr>
              <a:t> nacionales e internacionales de reconocido prestigio.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1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LA UDM SM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8546"/>
            <a:ext cx="10515600" cy="3745835"/>
          </a:xfrm>
        </p:spPr>
        <p:txBody>
          <a:bodyPr numCol="1" spcCol="0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La Unidad Docente </a:t>
            </a:r>
            <a:r>
              <a:rPr lang="es-ES" sz="1800" dirty="0" err="1">
                <a:solidFill>
                  <a:srgbClr val="25516C"/>
                </a:solidFill>
                <a:latin typeface="Source Sans Pro"/>
              </a:rPr>
              <a:t>Multiprofesional</a:t>
            </a:r>
            <a:r>
              <a:rPr lang="es-ES" sz="1800" dirty="0">
                <a:solidFill>
                  <a:srgbClr val="25516C"/>
                </a:solidFill>
                <a:latin typeface="Source Sans Pro"/>
              </a:rPr>
              <a:t> de Salud Mental del Hospital 12 de Octubre se encarga de la formación de 30 residentes en la actualidad: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	- 16 residentes de Psiquiatría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	- 8 residentes de Psicología Clínica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	- 6 residentes de Enfermería de Salud Mental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25516C"/>
                </a:solidFill>
                <a:latin typeface="Source Sans Pro"/>
              </a:rPr>
              <a:t>Que se ampliarán a 43 residentes en los próximos años, al aumentar a 5 años la duración de la residencia de psiquiatría, y cuando se haga efectiva la incorporación de un residente más de Psicología Clínica y otro de Psiquiatría infantil y de la adolescencia.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25516C"/>
              </a:solidFill>
              <a:latin typeface="Source Sans Pro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25516C"/>
              </a:solidFill>
              <a:latin typeface="Source Sans Pr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LA UDM SM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8546"/>
            <a:ext cx="10515600" cy="3745835"/>
          </a:xfrm>
        </p:spPr>
        <p:txBody>
          <a:bodyPr numCol="1" spcCol="0">
            <a:noAutofit/>
          </a:bodyPr>
          <a:lstStyle/>
          <a:p>
            <a:pPr marL="95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srgbClr val="25516C"/>
                </a:solidFill>
                <a:latin typeface="Source Sans Pro"/>
              </a:rPr>
              <a:t>Cada residente </a:t>
            </a:r>
            <a:r>
              <a:rPr lang="es-ES" sz="2000" dirty="0" err="1">
                <a:solidFill>
                  <a:srgbClr val="25516C"/>
                </a:solidFill>
                <a:latin typeface="Source Sans Pro"/>
              </a:rPr>
              <a:t>diseña</a:t>
            </a:r>
            <a:r>
              <a:rPr lang="es-ES" sz="2000" dirty="0">
                <a:solidFill>
                  <a:srgbClr val="25516C"/>
                </a:solidFill>
                <a:latin typeface="Source Sans Pro"/>
              </a:rPr>
              <a:t> con su tutor su Plan Individualizado de rotaciones atendiendo a las recomendaciones del programa oficial de su especialidad, el protocolo docente del servicio (denominado GIFT: </a:t>
            </a:r>
            <a:r>
              <a:rPr lang="es-ES" sz="2000" dirty="0" err="1">
                <a:solidFill>
                  <a:srgbClr val="25516C"/>
                </a:solidFill>
                <a:latin typeface="Source Sans Pro"/>
              </a:rPr>
              <a:t>Guía</a:t>
            </a:r>
            <a:r>
              <a:rPr lang="es-ES" sz="2000" dirty="0">
                <a:solidFill>
                  <a:srgbClr val="25516C"/>
                </a:solidFill>
                <a:latin typeface="Source Sans Pro"/>
              </a:rPr>
              <a:t> Itinerario Formativo tipo) y las necesidades e intereses personales de cada residente</a:t>
            </a:r>
            <a:r>
              <a:rPr lang="es-ES" sz="2000" dirty="0">
                <a:latin typeface="Source Sans Pro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>
              <a:solidFill>
                <a:srgbClr val="25516C"/>
              </a:solidFill>
              <a:latin typeface="Source Sans Pro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Tutores MIR Psiquiatría:			Tutores PIR Psicología Clínica: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- Antonio Pérez </a:t>
            </a:r>
            <a:r>
              <a:rPr lang="es-ES" sz="20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Nevot</a:t>
            </a: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Juan Manuel Espejo-Saavedra Roca (Tutor de Psicoterapia)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- Elena Soria </a:t>
            </a:r>
            <a:r>
              <a:rPr lang="es-ES" sz="20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Rosel</a:t>
            </a: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				</a:t>
            </a: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Juan Antequera Iglesias.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- Marta Marín Mayor			</a:t>
            </a: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Cristina Rivas Santiago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- Rodrigo Puente García			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- David Rentero Martín (Tutor de Investigación)	</a:t>
            </a:r>
            <a:r>
              <a:rPr lang="es-ES" sz="20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Tutor EIR Salud Mental:</a:t>
            </a: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- Pedro Sanz </a:t>
            </a:r>
            <a:r>
              <a:rPr lang="es-ES" sz="2000" dirty="0" err="1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Correcher</a:t>
            </a:r>
            <a:r>
              <a:rPr lang="es-ES" sz="20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</a:rPr>
              <a:t> (coordinador UDMSM)	- Nazaret Saiz Briones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>
              <a:solidFill>
                <a:srgbClr val="25516C"/>
              </a:solidFill>
              <a:latin typeface="Source Sans Pr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PROGRAMA PIR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129525-1793-D849-B846-590C32EAD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23445"/>
              </p:ext>
            </p:extLst>
          </p:nvPr>
        </p:nvGraphicFramePr>
        <p:xfrm>
          <a:off x="1950078" y="1690688"/>
          <a:ext cx="7394242" cy="3051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184">
                  <a:extLst>
                    <a:ext uri="{9D8B030D-6E8A-4147-A177-3AD203B41FA5}">
                      <a16:colId xmlns:a16="http://schemas.microsoft.com/office/drawing/2014/main" val="344010268"/>
                    </a:ext>
                  </a:extLst>
                </a:gridCol>
                <a:gridCol w="676114">
                  <a:extLst>
                    <a:ext uri="{9D8B030D-6E8A-4147-A177-3AD203B41FA5}">
                      <a16:colId xmlns:a16="http://schemas.microsoft.com/office/drawing/2014/main" val="1833203143"/>
                    </a:ext>
                  </a:extLst>
                </a:gridCol>
                <a:gridCol w="545382">
                  <a:extLst>
                    <a:ext uri="{9D8B030D-6E8A-4147-A177-3AD203B41FA5}">
                      <a16:colId xmlns:a16="http://schemas.microsoft.com/office/drawing/2014/main" val="2079930131"/>
                    </a:ext>
                  </a:extLst>
                </a:gridCol>
                <a:gridCol w="330835">
                  <a:extLst>
                    <a:ext uri="{9D8B030D-6E8A-4147-A177-3AD203B41FA5}">
                      <a16:colId xmlns:a16="http://schemas.microsoft.com/office/drawing/2014/main" val="6545805"/>
                    </a:ext>
                  </a:extLst>
                </a:gridCol>
                <a:gridCol w="672357">
                  <a:extLst>
                    <a:ext uri="{9D8B030D-6E8A-4147-A177-3AD203B41FA5}">
                      <a16:colId xmlns:a16="http://schemas.microsoft.com/office/drawing/2014/main" val="1814257562"/>
                    </a:ext>
                  </a:extLst>
                </a:gridCol>
                <a:gridCol w="555916">
                  <a:extLst>
                    <a:ext uri="{9D8B030D-6E8A-4147-A177-3AD203B41FA5}">
                      <a16:colId xmlns:a16="http://schemas.microsoft.com/office/drawing/2014/main" val="446946"/>
                    </a:ext>
                  </a:extLst>
                </a:gridCol>
                <a:gridCol w="555916">
                  <a:extLst>
                    <a:ext uri="{9D8B030D-6E8A-4147-A177-3AD203B41FA5}">
                      <a16:colId xmlns:a16="http://schemas.microsoft.com/office/drawing/2014/main" val="634511085"/>
                    </a:ext>
                  </a:extLst>
                </a:gridCol>
                <a:gridCol w="555916">
                  <a:extLst>
                    <a:ext uri="{9D8B030D-6E8A-4147-A177-3AD203B41FA5}">
                      <a16:colId xmlns:a16="http://schemas.microsoft.com/office/drawing/2014/main" val="2665640619"/>
                    </a:ext>
                  </a:extLst>
                </a:gridCol>
                <a:gridCol w="416937">
                  <a:extLst>
                    <a:ext uri="{9D8B030D-6E8A-4147-A177-3AD203B41FA5}">
                      <a16:colId xmlns:a16="http://schemas.microsoft.com/office/drawing/2014/main" val="3170463572"/>
                    </a:ext>
                  </a:extLst>
                </a:gridCol>
                <a:gridCol w="416937">
                  <a:extLst>
                    <a:ext uri="{9D8B030D-6E8A-4147-A177-3AD203B41FA5}">
                      <a16:colId xmlns:a16="http://schemas.microsoft.com/office/drawing/2014/main" val="1580665577"/>
                    </a:ext>
                  </a:extLst>
                </a:gridCol>
                <a:gridCol w="138979">
                  <a:extLst>
                    <a:ext uri="{9D8B030D-6E8A-4147-A177-3AD203B41FA5}">
                      <a16:colId xmlns:a16="http://schemas.microsoft.com/office/drawing/2014/main" val="592302320"/>
                    </a:ext>
                  </a:extLst>
                </a:gridCol>
                <a:gridCol w="555916">
                  <a:extLst>
                    <a:ext uri="{9D8B030D-6E8A-4147-A177-3AD203B41FA5}">
                      <a16:colId xmlns:a16="http://schemas.microsoft.com/office/drawing/2014/main" val="306382929"/>
                    </a:ext>
                  </a:extLst>
                </a:gridCol>
                <a:gridCol w="508816">
                  <a:extLst>
                    <a:ext uri="{9D8B030D-6E8A-4147-A177-3AD203B41FA5}">
                      <a16:colId xmlns:a16="http://schemas.microsoft.com/office/drawing/2014/main" val="2783866229"/>
                    </a:ext>
                  </a:extLst>
                </a:gridCol>
                <a:gridCol w="404037">
                  <a:extLst>
                    <a:ext uri="{9D8B030D-6E8A-4147-A177-3AD203B41FA5}">
                      <a16:colId xmlns:a16="http://schemas.microsoft.com/office/drawing/2014/main" val="1791354608"/>
                    </a:ext>
                  </a:extLst>
                </a:gridCol>
              </a:tblGrid>
              <a:tr h="244438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Meses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1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2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6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7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8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9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11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12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944868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Programa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Atención a la Salud Mental comunitaria, ambulatoria</a:t>
                      </a:r>
                      <a:endParaRPr lang="es-ES" sz="1000">
                        <a:effectLst/>
                      </a:endParaRPr>
                    </a:p>
                    <a:p>
                      <a:pPr algn="ctr"/>
                      <a:r>
                        <a:rPr lang="es-ES" sz="1200">
                          <a:effectLst/>
                        </a:rPr>
                        <a:t>y soporte de la Atención Primaria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401344"/>
                  </a:ext>
                </a:extLst>
              </a:tr>
              <a:tr h="276114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Meses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13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14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15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16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17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18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19</a:t>
                      </a:r>
                      <a:endParaRPr lang="es-E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20</a:t>
                      </a:r>
                      <a:endParaRPr lang="es-ES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21</a:t>
                      </a:r>
                      <a:endParaRPr lang="es-E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22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23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24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38276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Programa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Psicología Clínica Infancia</a:t>
                      </a:r>
                      <a:endParaRPr lang="es-ES" sz="1000">
                        <a:effectLst/>
                      </a:endParaRPr>
                    </a:p>
                    <a:p>
                      <a:pPr algn="ctr"/>
                      <a:r>
                        <a:rPr lang="es-ES" sz="1200">
                          <a:effectLst/>
                        </a:rPr>
                        <a:t>y Adolescencia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Psicología Clínica de la Salud</a:t>
                      </a:r>
                      <a:endParaRPr lang="es-ES" sz="1000" dirty="0">
                        <a:effectLst/>
                      </a:endParaRPr>
                    </a:p>
                    <a:p>
                      <a:pPr algn="ctr"/>
                      <a:r>
                        <a:rPr lang="es-ES" sz="1200" dirty="0">
                          <a:effectLst/>
                        </a:rPr>
                        <a:t>Interconsulta y Enlace.</a:t>
                      </a:r>
                      <a:endParaRPr lang="es-E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861781"/>
                  </a:ext>
                </a:extLst>
              </a:tr>
              <a:tr h="21232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Meses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25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26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27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28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29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30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31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32</a:t>
                      </a:r>
                      <a:endParaRPr lang="es-ES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33</a:t>
                      </a:r>
                      <a:endParaRPr lang="es-E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34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35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36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176979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Programa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Hospitalización</a:t>
                      </a:r>
                      <a:endParaRPr lang="es-ES" sz="1000">
                        <a:effectLst/>
                      </a:endParaRPr>
                    </a:p>
                    <a:p>
                      <a:pPr algn="ctr"/>
                      <a:r>
                        <a:rPr lang="es-ES" sz="1200">
                          <a:effectLst/>
                        </a:rPr>
                        <a:t>y Urgencias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Formación Específica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Rehabilitación</a:t>
                      </a:r>
                      <a:endParaRPr lang="es-E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307526"/>
                  </a:ext>
                </a:extLst>
              </a:tr>
              <a:tr h="318645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Meses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37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38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39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40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41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42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43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44</a:t>
                      </a:r>
                      <a:endParaRPr lang="es-ES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45</a:t>
                      </a:r>
                      <a:endParaRPr lang="es-E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46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47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48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270068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Programa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effectLst/>
                        </a:rPr>
                        <a:t>Rehabilitación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Libre disposición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Adicciones</a:t>
                      </a:r>
                      <a:endParaRPr lang="es-E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Atención Primaria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92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4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PROGRAMA MIR PSIQUIATRIA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9EADA0E6-A4F1-5C40-A230-053927F94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2" y="2155825"/>
            <a:ext cx="10701855" cy="25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35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867</Words>
  <Application>Microsoft Macintosh PowerPoint</Application>
  <PresentationFormat>Panorámica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Leelawadee</vt:lpstr>
      <vt:lpstr>Source Sans Pro</vt:lpstr>
      <vt:lpstr>Times New Roman</vt:lpstr>
      <vt:lpstr>Tema de Office</vt:lpstr>
      <vt:lpstr>JORNADA DE PUERTAS ABIERTAS</vt:lpstr>
      <vt:lpstr>PSIQUIATRÍA y PSICOLOGÍA CLÍNICA</vt:lpstr>
      <vt:lpstr>EL SERVICIO. PROFESIONALES</vt:lpstr>
      <vt:lpstr>EL SERVICIO Amplitud de recursos</vt:lpstr>
      <vt:lpstr>EL SERVICIO Potencialidades</vt:lpstr>
      <vt:lpstr>LA UDM SM</vt:lpstr>
      <vt:lpstr>LA UDM SM</vt:lpstr>
      <vt:lpstr>PROGRAMA PIR</vt:lpstr>
      <vt:lpstr>PROGRAMA MIR PSIQUIATRIA</vt:lpstr>
      <vt:lpstr>DOCENCIA</vt:lpstr>
      <vt:lpstr>DOCENCIA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PUERTAS ABIERTAS</dc:title>
  <dc:creator>Marcos Morales.Adrian</dc:creator>
  <cp:lastModifiedBy>Pedro Sanz Correcher</cp:lastModifiedBy>
  <cp:revision>4</cp:revision>
  <dcterms:created xsi:type="dcterms:W3CDTF">2023-03-17T12:09:33Z</dcterms:created>
  <dcterms:modified xsi:type="dcterms:W3CDTF">2023-03-20T20:07:57Z</dcterms:modified>
</cp:coreProperties>
</file>