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62" r:id="rId5"/>
    <p:sldId id="258" r:id="rId6"/>
    <p:sldId id="261" r:id="rId7"/>
    <p:sldId id="264" r:id="rId8"/>
    <p:sldId id="266" r:id="rId9"/>
    <p:sldId id="263" r:id="rId10"/>
    <p:sldId id="267" r:id="rId11"/>
    <p:sldId id="259" r:id="rId12"/>
    <p:sldId id="268" r:id="rId13"/>
    <p:sldId id="26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516C"/>
    <a:srgbClr val="2D82B0"/>
    <a:srgbClr val="00BEF2"/>
    <a:srgbClr val="183C5C"/>
    <a:srgbClr val="FFBE05"/>
    <a:srgbClr val="D8A322"/>
    <a:srgbClr val="F19014"/>
    <a:srgbClr val="F7C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15" autoAdjust="0"/>
    <p:restoredTop sz="70025" autoAdjust="0"/>
  </p:normalViewPr>
  <p:slideViewPr>
    <p:cSldViewPr snapToGrid="0">
      <p:cViewPr varScale="1">
        <p:scale>
          <a:sx n="36" d="100"/>
          <a:sy n="36" d="100"/>
        </p:scale>
        <p:origin x="72" y="300"/>
      </p:cViewPr>
      <p:guideLst/>
    </p:cSldViewPr>
  </p:slideViewPr>
  <p:outlineViewPr>
    <p:cViewPr>
      <p:scale>
        <a:sx n="33" d="100"/>
        <a:sy n="33" d="100"/>
      </p:scale>
      <p:origin x="0" y="-19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51BC1-6BD2-45B2-BCD4-F188C8006011}" type="doc">
      <dgm:prSet loTypeId="urn:microsoft.com/office/officeart/2005/8/layout/radial1" loCatId="relationship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283D725F-26E1-4E1D-9F6C-8E911A67510D}">
      <dgm:prSet phldrT="[Texte]" custT="1"/>
      <dgm:spPr/>
      <dgm:t>
        <a:bodyPr/>
        <a:lstStyle/>
        <a:p>
          <a:r>
            <a:rPr lang="fr-FR" sz="2400" b="1" dirty="0" smtClean="0"/>
            <a:t>&gt; 650 </a:t>
          </a:r>
          <a:r>
            <a:rPr lang="fr-FR" sz="2400" b="1" dirty="0" err="1" smtClean="0"/>
            <a:t>residentes</a:t>
          </a:r>
          <a:endParaRPr lang="fr-FR" sz="2400" b="1" dirty="0"/>
        </a:p>
      </dgm:t>
    </dgm:pt>
    <dgm:pt modelId="{0AC710FA-2119-4B90-B2E8-704AF617837E}" type="parTrans" cxnId="{80BC8C8E-2F25-4CED-9EFC-7B5AAB1B77B2}">
      <dgm:prSet/>
      <dgm:spPr/>
      <dgm:t>
        <a:bodyPr/>
        <a:lstStyle/>
        <a:p>
          <a:endParaRPr lang="fr-FR"/>
        </a:p>
      </dgm:t>
    </dgm:pt>
    <dgm:pt modelId="{71FF3B57-6B8A-4ED6-8F63-9085A9F908F7}" type="sibTrans" cxnId="{80BC8C8E-2F25-4CED-9EFC-7B5AAB1B77B2}">
      <dgm:prSet/>
      <dgm:spPr/>
      <dgm:t>
        <a:bodyPr/>
        <a:lstStyle/>
        <a:p>
          <a:endParaRPr lang="fr-FR"/>
        </a:p>
      </dgm:t>
    </dgm:pt>
    <dgm:pt modelId="{1C6AE193-0F91-4B28-AFC3-1C612C45F1A2}">
      <dgm:prSet phldrT="[Texte]"/>
      <dgm:spPr/>
      <dgm:t>
        <a:bodyPr/>
        <a:lstStyle/>
        <a:p>
          <a:r>
            <a:rPr lang="fr-FR" dirty="0" smtClean="0"/>
            <a:t>EIR</a:t>
          </a:r>
          <a:endParaRPr lang="fr-FR" dirty="0"/>
        </a:p>
      </dgm:t>
    </dgm:pt>
    <dgm:pt modelId="{6ABD144C-AC1A-40C7-ACC9-E5E2DFB1FD0D}" type="parTrans" cxnId="{EB3CECC4-388E-4EFF-80E6-FF455769DD26}">
      <dgm:prSet/>
      <dgm:spPr/>
      <dgm:t>
        <a:bodyPr/>
        <a:lstStyle/>
        <a:p>
          <a:endParaRPr lang="fr-FR"/>
        </a:p>
      </dgm:t>
    </dgm:pt>
    <dgm:pt modelId="{D863C5F2-2ECD-46F4-878E-BD3F34AA482A}" type="sibTrans" cxnId="{EB3CECC4-388E-4EFF-80E6-FF455769DD26}">
      <dgm:prSet/>
      <dgm:spPr/>
      <dgm:t>
        <a:bodyPr/>
        <a:lstStyle/>
        <a:p>
          <a:endParaRPr lang="fr-FR"/>
        </a:p>
      </dgm:t>
    </dgm:pt>
    <dgm:pt modelId="{6299E7A4-ADEC-4B99-9C4C-C9D225AACC52}">
      <dgm:prSet phldrT="[Texte]"/>
      <dgm:spPr/>
      <dgm:t>
        <a:bodyPr/>
        <a:lstStyle/>
        <a:p>
          <a:r>
            <a:rPr lang="fr-FR" dirty="0" smtClean="0"/>
            <a:t>MIR</a:t>
          </a:r>
          <a:endParaRPr lang="fr-FR" dirty="0"/>
        </a:p>
      </dgm:t>
    </dgm:pt>
    <dgm:pt modelId="{BCECC527-9615-46D0-88E6-A9433D1CB622}" type="parTrans" cxnId="{6017F13C-4C76-4342-821A-033BA91E7725}">
      <dgm:prSet/>
      <dgm:spPr/>
      <dgm:t>
        <a:bodyPr/>
        <a:lstStyle/>
        <a:p>
          <a:endParaRPr lang="fr-FR"/>
        </a:p>
      </dgm:t>
    </dgm:pt>
    <dgm:pt modelId="{4B6AC62E-EDA3-4AEB-9264-11B8630E0812}" type="sibTrans" cxnId="{6017F13C-4C76-4342-821A-033BA91E7725}">
      <dgm:prSet/>
      <dgm:spPr/>
      <dgm:t>
        <a:bodyPr/>
        <a:lstStyle/>
        <a:p>
          <a:endParaRPr lang="fr-FR"/>
        </a:p>
      </dgm:t>
    </dgm:pt>
    <dgm:pt modelId="{7DF10033-1D97-4203-BC99-D5316EE07C35}">
      <dgm:prSet phldrT="[Texte]"/>
      <dgm:spPr/>
      <dgm:t>
        <a:bodyPr/>
        <a:lstStyle/>
        <a:p>
          <a:r>
            <a:rPr lang="fr-FR" dirty="0" smtClean="0"/>
            <a:t>QIR</a:t>
          </a:r>
          <a:endParaRPr lang="fr-FR" dirty="0"/>
        </a:p>
      </dgm:t>
    </dgm:pt>
    <dgm:pt modelId="{7E5DC4CE-634F-4529-AD30-8E9540B788DC}" type="parTrans" cxnId="{22893558-512F-44F3-B4E5-FAAEC31B6BF4}">
      <dgm:prSet/>
      <dgm:spPr/>
      <dgm:t>
        <a:bodyPr/>
        <a:lstStyle/>
        <a:p>
          <a:endParaRPr lang="fr-FR"/>
        </a:p>
      </dgm:t>
    </dgm:pt>
    <dgm:pt modelId="{C18C5835-2CF7-413E-9E44-58CC75A8655C}" type="sibTrans" cxnId="{22893558-512F-44F3-B4E5-FAAEC31B6BF4}">
      <dgm:prSet/>
      <dgm:spPr/>
      <dgm:t>
        <a:bodyPr/>
        <a:lstStyle/>
        <a:p>
          <a:endParaRPr lang="fr-FR"/>
        </a:p>
      </dgm:t>
    </dgm:pt>
    <dgm:pt modelId="{DC8D4091-24A5-4389-9837-447451AF1613}">
      <dgm:prSet phldrT="[Texte]"/>
      <dgm:spPr/>
      <dgm:t>
        <a:bodyPr/>
        <a:lstStyle/>
        <a:p>
          <a:r>
            <a:rPr lang="fr-FR" dirty="0" smtClean="0"/>
            <a:t>FIR</a:t>
          </a:r>
          <a:endParaRPr lang="fr-FR" dirty="0"/>
        </a:p>
      </dgm:t>
    </dgm:pt>
    <dgm:pt modelId="{673E5F82-55CA-44DD-BCA7-40E492F252B4}" type="parTrans" cxnId="{CC392944-87F5-407F-9F09-61534F19BA43}">
      <dgm:prSet/>
      <dgm:spPr/>
      <dgm:t>
        <a:bodyPr/>
        <a:lstStyle/>
        <a:p>
          <a:endParaRPr lang="fr-FR"/>
        </a:p>
      </dgm:t>
    </dgm:pt>
    <dgm:pt modelId="{72868B4D-970B-46E0-B1C6-8C8CDFD14608}" type="sibTrans" cxnId="{CC392944-87F5-407F-9F09-61534F19BA43}">
      <dgm:prSet/>
      <dgm:spPr/>
      <dgm:t>
        <a:bodyPr/>
        <a:lstStyle/>
        <a:p>
          <a:endParaRPr lang="fr-FR"/>
        </a:p>
      </dgm:t>
    </dgm:pt>
    <dgm:pt modelId="{32F55A31-C7D7-45E5-AF48-105C3ABF5066}">
      <dgm:prSet phldrT="[Texte]"/>
      <dgm:spPr/>
      <dgm:t>
        <a:bodyPr/>
        <a:lstStyle/>
        <a:p>
          <a:r>
            <a:rPr lang="fr-FR" dirty="0" smtClean="0"/>
            <a:t>BIR</a:t>
          </a:r>
          <a:endParaRPr lang="fr-FR" dirty="0"/>
        </a:p>
      </dgm:t>
    </dgm:pt>
    <dgm:pt modelId="{284095E9-E4CB-437F-B75B-57986DE6DF86}" type="parTrans" cxnId="{AF2D9B62-C0A2-4BF8-A627-68BB81E073DF}">
      <dgm:prSet/>
      <dgm:spPr/>
      <dgm:t>
        <a:bodyPr/>
        <a:lstStyle/>
        <a:p>
          <a:endParaRPr lang="fr-FR"/>
        </a:p>
      </dgm:t>
    </dgm:pt>
    <dgm:pt modelId="{29DBC031-6AC8-41FA-A376-32F7FE51D42C}" type="sibTrans" cxnId="{AF2D9B62-C0A2-4BF8-A627-68BB81E073DF}">
      <dgm:prSet/>
      <dgm:spPr/>
      <dgm:t>
        <a:bodyPr/>
        <a:lstStyle/>
        <a:p>
          <a:endParaRPr lang="fr-FR"/>
        </a:p>
      </dgm:t>
    </dgm:pt>
    <dgm:pt modelId="{15A5BC5D-D4A9-4F25-8678-3A79137EC917}">
      <dgm:prSet phldrT="[Texte]"/>
      <dgm:spPr/>
      <dgm:t>
        <a:bodyPr/>
        <a:lstStyle/>
        <a:p>
          <a:r>
            <a:rPr lang="fr-FR" dirty="0" smtClean="0"/>
            <a:t>RFIR</a:t>
          </a:r>
          <a:endParaRPr lang="fr-FR" dirty="0"/>
        </a:p>
      </dgm:t>
    </dgm:pt>
    <dgm:pt modelId="{F1E78C48-2CE0-4BF6-945B-83EAD30EA592}" type="parTrans" cxnId="{537F5984-BE9A-479F-938F-CC7755730ECB}">
      <dgm:prSet/>
      <dgm:spPr/>
      <dgm:t>
        <a:bodyPr/>
        <a:lstStyle/>
        <a:p>
          <a:endParaRPr lang="fr-FR"/>
        </a:p>
      </dgm:t>
    </dgm:pt>
    <dgm:pt modelId="{2ECB18BE-3DF9-49B9-AD46-598F47998270}" type="sibTrans" cxnId="{537F5984-BE9A-479F-938F-CC7755730ECB}">
      <dgm:prSet/>
      <dgm:spPr/>
      <dgm:t>
        <a:bodyPr/>
        <a:lstStyle/>
        <a:p>
          <a:endParaRPr lang="fr-FR"/>
        </a:p>
      </dgm:t>
    </dgm:pt>
    <dgm:pt modelId="{431622A5-9C91-4DF0-8984-AA316641AFFC}">
      <dgm:prSet phldrT="[Texte]"/>
      <dgm:spPr/>
      <dgm:t>
        <a:bodyPr/>
        <a:lstStyle/>
        <a:p>
          <a:r>
            <a:rPr lang="fr-FR" dirty="0" smtClean="0"/>
            <a:t>PIR</a:t>
          </a:r>
          <a:endParaRPr lang="fr-FR" dirty="0"/>
        </a:p>
      </dgm:t>
    </dgm:pt>
    <dgm:pt modelId="{60C92485-2323-4644-9C05-4D1D337D37F7}" type="parTrans" cxnId="{FC6F398F-2EFE-499F-B3A9-DC68E98E6466}">
      <dgm:prSet/>
      <dgm:spPr/>
      <dgm:t>
        <a:bodyPr/>
        <a:lstStyle/>
        <a:p>
          <a:endParaRPr lang="fr-FR"/>
        </a:p>
      </dgm:t>
    </dgm:pt>
    <dgm:pt modelId="{D5D6736F-0D6E-43A7-9981-4D238CBC37DB}" type="sibTrans" cxnId="{FC6F398F-2EFE-499F-B3A9-DC68E98E6466}">
      <dgm:prSet/>
      <dgm:spPr/>
      <dgm:t>
        <a:bodyPr/>
        <a:lstStyle/>
        <a:p>
          <a:endParaRPr lang="fr-FR"/>
        </a:p>
      </dgm:t>
    </dgm:pt>
    <dgm:pt modelId="{E693ED30-0D13-4EF8-BB57-E6E000E74680}" type="pres">
      <dgm:prSet presAssocID="{AA651BC1-6BD2-45B2-BCD4-F188C800601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5BDC22F-7904-4765-BD50-670B87408870}" type="pres">
      <dgm:prSet presAssocID="{283D725F-26E1-4E1D-9F6C-8E911A67510D}" presName="centerShape" presStyleLbl="node0" presStyleIdx="0" presStyleCnt="1" custScaleX="197250" custScaleY="197250"/>
      <dgm:spPr/>
      <dgm:t>
        <a:bodyPr/>
        <a:lstStyle/>
        <a:p>
          <a:endParaRPr lang="fr-FR"/>
        </a:p>
      </dgm:t>
    </dgm:pt>
    <dgm:pt modelId="{6545D7C2-15BA-4922-8CFB-177844F397E0}" type="pres">
      <dgm:prSet presAssocID="{6ABD144C-AC1A-40C7-ACC9-E5E2DFB1FD0D}" presName="Name9" presStyleLbl="parChTrans1D2" presStyleIdx="0" presStyleCnt="7"/>
      <dgm:spPr/>
      <dgm:t>
        <a:bodyPr/>
        <a:lstStyle/>
        <a:p>
          <a:endParaRPr lang="es-ES"/>
        </a:p>
      </dgm:t>
    </dgm:pt>
    <dgm:pt modelId="{6A527158-96CD-45DE-9281-55A4336485F0}" type="pres">
      <dgm:prSet presAssocID="{6ABD144C-AC1A-40C7-ACC9-E5E2DFB1FD0D}" presName="connTx" presStyleLbl="parChTrans1D2" presStyleIdx="0" presStyleCnt="7"/>
      <dgm:spPr/>
      <dgm:t>
        <a:bodyPr/>
        <a:lstStyle/>
        <a:p>
          <a:endParaRPr lang="es-ES"/>
        </a:p>
      </dgm:t>
    </dgm:pt>
    <dgm:pt modelId="{6935FC42-1F35-4CEF-B582-B22090D625DE}" type="pres">
      <dgm:prSet presAssocID="{1C6AE193-0F91-4B28-AFC3-1C612C45F1A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6750615-D033-4E02-A580-B4FBCD9349CF}" type="pres">
      <dgm:prSet presAssocID="{BCECC527-9615-46D0-88E6-A9433D1CB622}" presName="Name9" presStyleLbl="parChTrans1D2" presStyleIdx="1" presStyleCnt="7"/>
      <dgm:spPr/>
      <dgm:t>
        <a:bodyPr/>
        <a:lstStyle/>
        <a:p>
          <a:endParaRPr lang="es-ES"/>
        </a:p>
      </dgm:t>
    </dgm:pt>
    <dgm:pt modelId="{1A3D28AF-8748-4F41-AAC7-A422F7208810}" type="pres">
      <dgm:prSet presAssocID="{BCECC527-9615-46D0-88E6-A9433D1CB622}" presName="connTx" presStyleLbl="parChTrans1D2" presStyleIdx="1" presStyleCnt="7"/>
      <dgm:spPr/>
      <dgm:t>
        <a:bodyPr/>
        <a:lstStyle/>
        <a:p>
          <a:endParaRPr lang="es-ES"/>
        </a:p>
      </dgm:t>
    </dgm:pt>
    <dgm:pt modelId="{C1B8F283-B8F0-4A3C-8C20-6966728FC11E}" type="pres">
      <dgm:prSet presAssocID="{6299E7A4-ADEC-4B99-9C4C-C9D225AACC5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AC1C7D-AD6D-46E6-B487-4D0F7ED90BBB}" type="pres">
      <dgm:prSet presAssocID="{7E5DC4CE-634F-4529-AD30-8E9540B788DC}" presName="Name9" presStyleLbl="parChTrans1D2" presStyleIdx="2" presStyleCnt="7"/>
      <dgm:spPr/>
      <dgm:t>
        <a:bodyPr/>
        <a:lstStyle/>
        <a:p>
          <a:endParaRPr lang="es-ES"/>
        </a:p>
      </dgm:t>
    </dgm:pt>
    <dgm:pt modelId="{15BC00A2-672D-4224-813A-785C3E284488}" type="pres">
      <dgm:prSet presAssocID="{7E5DC4CE-634F-4529-AD30-8E9540B788DC}" presName="connTx" presStyleLbl="parChTrans1D2" presStyleIdx="2" presStyleCnt="7"/>
      <dgm:spPr/>
      <dgm:t>
        <a:bodyPr/>
        <a:lstStyle/>
        <a:p>
          <a:endParaRPr lang="es-ES"/>
        </a:p>
      </dgm:t>
    </dgm:pt>
    <dgm:pt modelId="{FB24E25B-7E18-4315-85FE-AB23246E6868}" type="pres">
      <dgm:prSet presAssocID="{7DF10033-1D97-4203-BC99-D5316EE07C3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B998AD-2378-404F-AFCC-766D95490B8E}" type="pres">
      <dgm:prSet presAssocID="{673E5F82-55CA-44DD-BCA7-40E492F252B4}" presName="Name9" presStyleLbl="parChTrans1D2" presStyleIdx="3" presStyleCnt="7"/>
      <dgm:spPr/>
      <dgm:t>
        <a:bodyPr/>
        <a:lstStyle/>
        <a:p>
          <a:endParaRPr lang="es-ES"/>
        </a:p>
      </dgm:t>
    </dgm:pt>
    <dgm:pt modelId="{A47502CE-8017-43A9-9E0E-3D0ACDADC03A}" type="pres">
      <dgm:prSet presAssocID="{673E5F82-55CA-44DD-BCA7-40E492F252B4}" presName="connTx" presStyleLbl="parChTrans1D2" presStyleIdx="3" presStyleCnt="7"/>
      <dgm:spPr/>
      <dgm:t>
        <a:bodyPr/>
        <a:lstStyle/>
        <a:p>
          <a:endParaRPr lang="es-ES"/>
        </a:p>
      </dgm:t>
    </dgm:pt>
    <dgm:pt modelId="{68FF6DA2-D6C5-4A0D-8E84-1CA538FFD5CF}" type="pres">
      <dgm:prSet presAssocID="{DC8D4091-24A5-4389-9837-447451AF161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E88F48-46EC-4DBD-83A8-F18C50A2ECE6}" type="pres">
      <dgm:prSet presAssocID="{284095E9-E4CB-437F-B75B-57986DE6DF86}" presName="Name9" presStyleLbl="parChTrans1D2" presStyleIdx="4" presStyleCnt="7"/>
      <dgm:spPr/>
      <dgm:t>
        <a:bodyPr/>
        <a:lstStyle/>
        <a:p>
          <a:endParaRPr lang="es-ES"/>
        </a:p>
      </dgm:t>
    </dgm:pt>
    <dgm:pt modelId="{2DCAA24C-8A2C-42D4-8937-08C068359B61}" type="pres">
      <dgm:prSet presAssocID="{284095E9-E4CB-437F-B75B-57986DE6DF86}" presName="connTx" presStyleLbl="parChTrans1D2" presStyleIdx="4" presStyleCnt="7"/>
      <dgm:spPr/>
      <dgm:t>
        <a:bodyPr/>
        <a:lstStyle/>
        <a:p>
          <a:endParaRPr lang="es-ES"/>
        </a:p>
      </dgm:t>
    </dgm:pt>
    <dgm:pt modelId="{E3E52D94-CFD6-4BBD-B642-1BDFB7BB1C19}" type="pres">
      <dgm:prSet presAssocID="{32F55A31-C7D7-45E5-AF48-105C3ABF506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E87D197-E528-4A7F-AA87-6AECF95D80EF}" type="pres">
      <dgm:prSet presAssocID="{F1E78C48-2CE0-4BF6-945B-83EAD30EA592}" presName="Name9" presStyleLbl="parChTrans1D2" presStyleIdx="5" presStyleCnt="7"/>
      <dgm:spPr/>
      <dgm:t>
        <a:bodyPr/>
        <a:lstStyle/>
        <a:p>
          <a:endParaRPr lang="es-ES"/>
        </a:p>
      </dgm:t>
    </dgm:pt>
    <dgm:pt modelId="{BF161455-26A1-4D94-8DA4-EE696928350E}" type="pres">
      <dgm:prSet presAssocID="{F1E78C48-2CE0-4BF6-945B-83EAD30EA592}" presName="connTx" presStyleLbl="parChTrans1D2" presStyleIdx="5" presStyleCnt="7"/>
      <dgm:spPr/>
      <dgm:t>
        <a:bodyPr/>
        <a:lstStyle/>
        <a:p>
          <a:endParaRPr lang="es-ES"/>
        </a:p>
      </dgm:t>
    </dgm:pt>
    <dgm:pt modelId="{4A0C9C83-DCC1-4FA7-A1F4-B4C68B691B88}" type="pres">
      <dgm:prSet presAssocID="{15A5BC5D-D4A9-4F25-8678-3A79137EC91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D6067A-6F62-4164-BC7C-64FFE38C15F1}" type="pres">
      <dgm:prSet presAssocID="{60C92485-2323-4644-9C05-4D1D337D37F7}" presName="Name9" presStyleLbl="parChTrans1D2" presStyleIdx="6" presStyleCnt="7"/>
      <dgm:spPr/>
      <dgm:t>
        <a:bodyPr/>
        <a:lstStyle/>
        <a:p>
          <a:endParaRPr lang="es-ES"/>
        </a:p>
      </dgm:t>
    </dgm:pt>
    <dgm:pt modelId="{DC26A290-AE8D-47DA-BB3B-CCAFD85CE8C4}" type="pres">
      <dgm:prSet presAssocID="{60C92485-2323-4644-9C05-4D1D337D37F7}" presName="connTx" presStyleLbl="parChTrans1D2" presStyleIdx="6" presStyleCnt="7"/>
      <dgm:spPr/>
      <dgm:t>
        <a:bodyPr/>
        <a:lstStyle/>
        <a:p>
          <a:endParaRPr lang="es-ES"/>
        </a:p>
      </dgm:t>
    </dgm:pt>
    <dgm:pt modelId="{D6073C01-76A3-484E-9292-C57410087DFA}" type="pres">
      <dgm:prSet presAssocID="{431622A5-9C91-4DF0-8984-AA316641AFF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9BB78A4-8B84-490B-8205-2E39724C6186}" type="presOf" srcId="{DC8D4091-24A5-4389-9837-447451AF1613}" destId="{68FF6DA2-D6C5-4A0D-8E84-1CA538FFD5CF}" srcOrd="0" destOrd="0" presId="urn:microsoft.com/office/officeart/2005/8/layout/radial1"/>
    <dgm:cxn modelId="{55523E6F-5021-4E53-9AB1-C83125899194}" type="presOf" srcId="{7E5DC4CE-634F-4529-AD30-8E9540B788DC}" destId="{55AC1C7D-AD6D-46E6-B487-4D0F7ED90BBB}" srcOrd="0" destOrd="0" presId="urn:microsoft.com/office/officeart/2005/8/layout/radial1"/>
    <dgm:cxn modelId="{A3B75C21-D4B4-43D0-A019-342AEE8376C9}" type="presOf" srcId="{7DF10033-1D97-4203-BC99-D5316EE07C35}" destId="{FB24E25B-7E18-4315-85FE-AB23246E6868}" srcOrd="0" destOrd="0" presId="urn:microsoft.com/office/officeart/2005/8/layout/radial1"/>
    <dgm:cxn modelId="{FC6F398F-2EFE-499F-B3A9-DC68E98E6466}" srcId="{283D725F-26E1-4E1D-9F6C-8E911A67510D}" destId="{431622A5-9C91-4DF0-8984-AA316641AFFC}" srcOrd="6" destOrd="0" parTransId="{60C92485-2323-4644-9C05-4D1D337D37F7}" sibTransId="{D5D6736F-0D6E-43A7-9981-4D238CBC37DB}"/>
    <dgm:cxn modelId="{AF2D9B62-C0A2-4BF8-A627-68BB81E073DF}" srcId="{283D725F-26E1-4E1D-9F6C-8E911A67510D}" destId="{32F55A31-C7D7-45E5-AF48-105C3ABF5066}" srcOrd="4" destOrd="0" parTransId="{284095E9-E4CB-437F-B75B-57986DE6DF86}" sibTransId="{29DBC031-6AC8-41FA-A376-32F7FE51D42C}"/>
    <dgm:cxn modelId="{2192F7AF-090F-4CBB-8D38-8AF3425BF1F4}" type="presOf" srcId="{673E5F82-55CA-44DD-BCA7-40E492F252B4}" destId="{48B998AD-2378-404F-AFCC-766D95490B8E}" srcOrd="0" destOrd="0" presId="urn:microsoft.com/office/officeart/2005/8/layout/radial1"/>
    <dgm:cxn modelId="{6017F13C-4C76-4342-821A-033BA91E7725}" srcId="{283D725F-26E1-4E1D-9F6C-8E911A67510D}" destId="{6299E7A4-ADEC-4B99-9C4C-C9D225AACC52}" srcOrd="1" destOrd="0" parTransId="{BCECC527-9615-46D0-88E6-A9433D1CB622}" sibTransId="{4B6AC62E-EDA3-4AEB-9264-11B8630E0812}"/>
    <dgm:cxn modelId="{EB3CECC4-388E-4EFF-80E6-FF455769DD26}" srcId="{283D725F-26E1-4E1D-9F6C-8E911A67510D}" destId="{1C6AE193-0F91-4B28-AFC3-1C612C45F1A2}" srcOrd="0" destOrd="0" parTransId="{6ABD144C-AC1A-40C7-ACC9-E5E2DFB1FD0D}" sibTransId="{D863C5F2-2ECD-46F4-878E-BD3F34AA482A}"/>
    <dgm:cxn modelId="{E62589C8-915B-4139-9320-D43B28E3D250}" type="presOf" srcId="{284095E9-E4CB-437F-B75B-57986DE6DF86}" destId="{80E88F48-46EC-4DBD-83A8-F18C50A2ECE6}" srcOrd="0" destOrd="0" presId="urn:microsoft.com/office/officeart/2005/8/layout/radial1"/>
    <dgm:cxn modelId="{E0CC4F3B-FEA8-40D5-B179-DB861BDF8A96}" type="presOf" srcId="{283D725F-26E1-4E1D-9F6C-8E911A67510D}" destId="{05BDC22F-7904-4765-BD50-670B87408870}" srcOrd="0" destOrd="0" presId="urn:microsoft.com/office/officeart/2005/8/layout/radial1"/>
    <dgm:cxn modelId="{80BC8C8E-2F25-4CED-9EFC-7B5AAB1B77B2}" srcId="{AA651BC1-6BD2-45B2-BCD4-F188C8006011}" destId="{283D725F-26E1-4E1D-9F6C-8E911A67510D}" srcOrd="0" destOrd="0" parTransId="{0AC710FA-2119-4B90-B2E8-704AF617837E}" sibTransId="{71FF3B57-6B8A-4ED6-8F63-9085A9F908F7}"/>
    <dgm:cxn modelId="{F6B36A2A-EEA2-45A1-B0CA-822EBAA9B113}" type="presOf" srcId="{6ABD144C-AC1A-40C7-ACC9-E5E2DFB1FD0D}" destId="{6A527158-96CD-45DE-9281-55A4336485F0}" srcOrd="1" destOrd="0" presId="urn:microsoft.com/office/officeart/2005/8/layout/radial1"/>
    <dgm:cxn modelId="{1147B9F1-51B8-49D3-ADEB-7D5A1B29A91F}" type="presOf" srcId="{6ABD144C-AC1A-40C7-ACC9-E5E2DFB1FD0D}" destId="{6545D7C2-15BA-4922-8CFB-177844F397E0}" srcOrd="0" destOrd="0" presId="urn:microsoft.com/office/officeart/2005/8/layout/radial1"/>
    <dgm:cxn modelId="{1CDC80BB-B42E-4B62-8BCD-5A8EF88C0E1D}" type="presOf" srcId="{AA651BC1-6BD2-45B2-BCD4-F188C8006011}" destId="{E693ED30-0D13-4EF8-BB57-E6E000E74680}" srcOrd="0" destOrd="0" presId="urn:microsoft.com/office/officeart/2005/8/layout/radial1"/>
    <dgm:cxn modelId="{6E1AE227-7853-409A-A5B2-24ACB93EFEB7}" type="presOf" srcId="{431622A5-9C91-4DF0-8984-AA316641AFFC}" destId="{D6073C01-76A3-484E-9292-C57410087DFA}" srcOrd="0" destOrd="0" presId="urn:microsoft.com/office/officeart/2005/8/layout/radial1"/>
    <dgm:cxn modelId="{00519DD1-587B-40E1-A4CB-E276DCF9BF4A}" type="presOf" srcId="{15A5BC5D-D4A9-4F25-8678-3A79137EC917}" destId="{4A0C9C83-DCC1-4FA7-A1F4-B4C68B691B88}" srcOrd="0" destOrd="0" presId="urn:microsoft.com/office/officeart/2005/8/layout/radial1"/>
    <dgm:cxn modelId="{C7986A5D-A365-4E72-9FE2-FE294A0CA800}" type="presOf" srcId="{673E5F82-55CA-44DD-BCA7-40E492F252B4}" destId="{A47502CE-8017-43A9-9E0E-3D0ACDADC03A}" srcOrd="1" destOrd="0" presId="urn:microsoft.com/office/officeart/2005/8/layout/radial1"/>
    <dgm:cxn modelId="{E1C7AC0C-0058-4722-AB68-FD7C35E7AAC7}" type="presOf" srcId="{284095E9-E4CB-437F-B75B-57986DE6DF86}" destId="{2DCAA24C-8A2C-42D4-8937-08C068359B61}" srcOrd="1" destOrd="0" presId="urn:microsoft.com/office/officeart/2005/8/layout/radial1"/>
    <dgm:cxn modelId="{9FFA170F-42EA-4915-B77E-505A5D6C8C6A}" type="presOf" srcId="{1C6AE193-0F91-4B28-AFC3-1C612C45F1A2}" destId="{6935FC42-1F35-4CEF-B582-B22090D625DE}" srcOrd="0" destOrd="0" presId="urn:microsoft.com/office/officeart/2005/8/layout/radial1"/>
    <dgm:cxn modelId="{FC9B2962-17E7-4912-9346-1A41B7D196D1}" type="presOf" srcId="{F1E78C48-2CE0-4BF6-945B-83EAD30EA592}" destId="{BF161455-26A1-4D94-8DA4-EE696928350E}" srcOrd="1" destOrd="0" presId="urn:microsoft.com/office/officeart/2005/8/layout/radial1"/>
    <dgm:cxn modelId="{00EFAD7D-1A97-4B6F-9A18-6087CD05DA96}" type="presOf" srcId="{F1E78C48-2CE0-4BF6-945B-83EAD30EA592}" destId="{CE87D197-E528-4A7F-AA87-6AECF95D80EF}" srcOrd="0" destOrd="0" presId="urn:microsoft.com/office/officeart/2005/8/layout/radial1"/>
    <dgm:cxn modelId="{C95F853E-2C72-4779-AAFD-D6323FA24600}" type="presOf" srcId="{60C92485-2323-4644-9C05-4D1D337D37F7}" destId="{D4D6067A-6F62-4164-BC7C-64FFE38C15F1}" srcOrd="0" destOrd="0" presId="urn:microsoft.com/office/officeart/2005/8/layout/radial1"/>
    <dgm:cxn modelId="{84866B19-1C38-4CB7-B996-27AD94D89C4A}" type="presOf" srcId="{32F55A31-C7D7-45E5-AF48-105C3ABF5066}" destId="{E3E52D94-CFD6-4BBD-B642-1BDFB7BB1C19}" srcOrd="0" destOrd="0" presId="urn:microsoft.com/office/officeart/2005/8/layout/radial1"/>
    <dgm:cxn modelId="{AECA8E49-5793-495A-8C7C-2ABB7B2149E5}" type="presOf" srcId="{60C92485-2323-4644-9C05-4D1D337D37F7}" destId="{DC26A290-AE8D-47DA-BB3B-CCAFD85CE8C4}" srcOrd="1" destOrd="0" presId="urn:microsoft.com/office/officeart/2005/8/layout/radial1"/>
    <dgm:cxn modelId="{CC392944-87F5-407F-9F09-61534F19BA43}" srcId="{283D725F-26E1-4E1D-9F6C-8E911A67510D}" destId="{DC8D4091-24A5-4389-9837-447451AF1613}" srcOrd="3" destOrd="0" parTransId="{673E5F82-55CA-44DD-BCA7-40E492F252B4}" sibTransId="{72868B4D-970B-46E0-B1C6-8C8CDFD14608}"/>
    <dgm:cxn modelId="{F62372A9-8223-4943-846A-5F7298A89A64}" type="presOf" srcId="{7E5DC4CE-634F-4529-AD30-8E9540B788DC}" destId="{15BC00A2-672D-4224-813A-785C3E284488}" srcOrd="1" destOrd="0" presId="urn:microsoft.com/office/officeart/2005/8/layout/radial1"/>
    <dgm:cxn modelId="{22893558-512F-44F3-B4E5-FAAEC31B6BF4}" srcId="{283D725F-26E1-4E1D-9F6C-8E911A67510D}" destId="{7DF10033-1D97-4203-BC99-D5316EE07C35}" srcOrd="2" destOrd="0" parTransId="{7E5DC4CE-634F-4529-AD30-8E9540B788DC}" sibTransId="{C18C5835-2CF7-413E-9E44-58CC75A8655C}"/>
    <dgm:cxn modelId="{149B04B8-E28C-4B9D-8E55-76927B8DB2C2}" type="presOf" srcId="{BCECC527-9615-46D0-88E6-A9433D1CB622}" destId="{76750615-D033-4E02-A580-B4FBCD9349CF}" srcOrd="0" destOrd="0" presId="urn:microsoft.com/office/officeart/2005/8/layout/radial1"/>
    <dgm:cxn modelId="{537F5984-BE9A-479F-938F-CC7755730ECB}" srcId="{283D725F-26E1-4E1D-9F6C-8E911A67510D}" destId="{15A5BC5D-D4A9-4F25-8678-3A79137EC917}" srcOrd="5" destOrd="0" parTransId="{F1E78C48-2CE0-4BF6-945B-83EAD30EA592}" sibTransId="{2ECB18BE-3DF9-49B9-AD46-598F47998270}"/>
    <dgm:cxn modelId="{92B233EA-4D4B-417E-8391-A9BD96877045}" type="presOf" srcId="{6299E7A4-ADEC-4B99-9C4C-C9D225AACC52}" destId="{C1B8F283-B8F0-4A3C-8C20-6966728FC11E}" srcOrd="0" destOrd="0" presId="urn:microsoft.com/office/officeart/2005/8/layout/radial1"/>
    <dgm:cxn modelId="{CD1EC733-FBD6-4220-981B-AC4282878F27}" type="presOf" srcId="{BCECC527-9615-46D0-88E6-A9433D1CB622}" destId="{1A3D28AF-8748-4F41-AAC7-A422F7208810}" srcOrd="1" destOrd="0" presId="urn:microsoft.com/office/officeart/2005/8/layout/radial1"/>
    <dgm:cxn modelId="{5EDA2CFD-3AB4-49DB-8D2B-E36885E90352}" type="presParOf" srcId="{E693ED30-0D13-4EF8-BB57-E6E000E74680}" destId="{05BDC22F-7904-4765-BD50-670B87408870}" srcOrd="0" destOrd="0" presId="urn:microsoft.com/office/officeart/2005/8/layout/radial1"/>
    <dgm:cxn modelId="{23A753A1-22BF-4B1A-A498-23ABFF61E4B3}" type="presParOf" srcId="{E693ED30-0D13-4EF8-BB57-E6E000E74680}" destId="{6545D7C2-15BA-4922-8CFB-177844F397E0}" srcOrd="1" destOrd="0" presId="urn:microsoft.com/office/officeart/2005/8/layout/radial1"/>
    <dgm:cxn modelId="{8879A186-0439-4F56-9E9E-E51238350A25}" type="presParOf" srcId="{6545D7C2-15BA-4922-8CFB-177844F397E0}" destId="{6A527158-96CD-45DE-9281-55A4336485F0}" srcOrd="0" destOrd="0" presId="urn:microsoft.com/office/officeart/2005/8/layout/radial1"/>
    <dgm:cxn modelId="{A23E5A49-60AF-449E-875E-CEB406DC91BF}" type="presParOf" srcId="{E693ED30-0D13-4EF8-BB57-E6E000E74680}" destId="{6935FC42-1F35-4CEF-B582-B22090D625DE}" srcOrd="2" destOrd="0" presId="urn:microsoft.com/office/officeart/2005/8/layout/radial1"/>
    <dgm:cxn modelId="{A7237703-CD7A-48C9-BA7A-16B54C4D74A3}" type="presParOf" srcId="{E693ED30-0D13-4EF8-BB57-E6E000E74680}" destId="{76750615-D033-4E02-A580-B4FBCD9349CF}" srcOrd="3" destOrd="0" presId="urn:microsoft.com/office/officeart/2005/8/layout/radial1"/>
    <dgm:cxn modelId="{FEEE5AC5-F48C-4ADB-B02D-B4835D99669F}" type="presParOf" srcId="{76750615-D033-4E02-A580-B4FBCD9349CF}" destId="{1A3D28AF-8748-4F41-AAC7-A422F7208810}" srcOrd="0" destOrd="0" presId="urn:microsoft.com/office/officeart/2005/8/layout/radial1"/>
    <dgm:cxn modelId="{4A648F41-35E9-4BB6-87BF-6D285CE5233D}" type="presParOf" srcId="{E693ED30-0D13-4EF8-BB57-E6E000E74680}" destId="{C1B8F283-B8F0-4A3C-8C20-6966728FC11E}" srcOrd="4" destOrd="0" presId="urn:microsoft.com/office/officeart/2005/8/layout/radial1"/>
    <dgm:cxn modelId="{8504644A-C652-450D-9787-6EF498343DA1}" type="presParOf" srcId="{E693ED30-0D13-4EF8-BB57-E6E000E74680}" destId="{55AC1C7D-AD6D-46E6-B487-4D0F7ED90BBB}" srcOrd="5" destOrd="0" presId="urn:microsoft.com/office/officeart/2005/8/layout/radial1"/>
    <dgm:cxn modelId="{F98A61E5-E417-497C-B278-D2736DF1A36C}" type="presParOf" srcId="{55AC1C7D-AD6D-46E6-B487-4D0F7ED90BBB}" destId="{15BC00A2-672D-4224-813A-785C3E284488}" srcOrd="0" destOrd="0" presId="urn:microsoft.com/office/officeart/2005/8/layout/radial1"/>
    <dgm:cxn modelId="{7271F431-0D09-42C9-974F-154436353C74}" type="presParOf" srcId="{E693ED30-0D13-4EF8-BB57-E6E000E74680}" destId="{FB24E25B-7E18-4315-85FE-AB23246E6868}" srcOrd="6" destOrd="0" presId="urn:microsoft.com/office/officeart/2005/8/layout/radial1"/>
    <dgm:cxn modelId="{4F5684DC-4D6E-4F1A-B78C-90D969A97614}" type="presParOf" srcId="{E693ED30-0D13-4EF8-BB57-E6E000E74680}" destId="{48B998AD-2378-404F-AFCC-766D95490B8E}" srcOrd="7" destOrd="0" presId="urn:microsoft.com/office/officeart/2005/8/layout/radial1"/>
    <dgm:cxn modelId="{0BF9CD6F-EF83-4713-99CE-20C96BE379CF}" type="presParOf" srcId="{48B998AD-2378-404F-AFCC-766D95490B8E}" destId="{A47502CE-8017-43A9-9E0E-3D0ACDADC03A}" srcOrd="0" destOrd="0" presId="urn:microsoft.com/office/officeart/2005/8/layout/radial1"/>
    <dgm:cxn modelId="{29F39331-CAA8-4C9D-B418-15707065F2D1}" type="presParOf" srcId="{E693ED30-0D13-4EF8-BB57-E6E000E74680}" destId="{68FF6DA2-D6C5-4A0D-8E84-1CA538FFD5CF}" srcOrd="8" destOrd="0" presId="urn:microsoft.com/office/officeart/2005/8/layout/radial1"/>
    <dgm:cxn modelId="{11D5EAC8-DD84-439A-A722-2A410DC5935D}" type="presParOf" srcId="{E693ED30-0D13-4EF8-BB57-E6E000E74680}" destId="{80E88F48-46EC-4DBD-83A8-F18C50A2ECE6}" srcOrd="9" destOrd="0" presId="urn:microsoft.com/office/officeart/2005/8/layout/radial1"/>
    <dgm:cxn modelId="{1E430AC0-A5F9-4B48-8D39-8726CEA749C6}" type="presParOf" srcId="{80E88F48-46EC-4DBD-83A8-F18C50A2ECE6}" destId="{2DCAA24C-8A2C-42D4-8937-08C068359B61}" srcOrd="0" destOrd="0" presId="urn:microsoft.com/office/officeart/2005/8/layout/radial1"/>
    <dgm:cxn modelId="{83B98186-ABCB-40D7-BE1E-248F1CCABBE6}" type="presParOf" srcId="{E693ED30-0D13-4EF8-BB57-E6E000E74680}" destId="{E3E52D94-CFD6-4BBD-B642-1BDFB7BB1C19}" srcOrd="10" destOrd="0" presId="urn:microsoft.com/office/officeart/2005/8/layout/radial1"/>
    <dgm:cxn modelId="{8BC179F0-7E7B-4C25-8A1E-4B6CCAE8A8E6}" type="presParOf" srcId="{E693ED30-0D13-4EF8-BB57-E6E000E74680}" destId="{CE87D197-E528-4A7F-AA87-6AECF95D80EF}" srcOrd="11" destOrd="0" presId="urn:microsoft.com/office/officeart/2005/8/layout/radial1"/>
    <dgm:cxn modelId="{BE62A457-2D06-456D-B1AE-FC8C878E00AC}" type="presParOf" srcId="{CE87D197-E528-4A7F-AA87-6AECF95D80EF}" destId="{BF161455-26A1-4D94-8DA4-EE696928350E}" srcOrd="0" destOrd="0" presId="urn:microsoft.com/office/officeart/2005/8/layout/radial1"/>
    <dgm:cxn modelId="{6A183986-0D81-4608-AA31-40BBA8AD3E99}" type="presParOf" srcId="{E693ED30-0D13-4EF8-BB57-E6E000E74680}" destId="{4A0C9C83-DCC1-4FA7-A1F4-B4C68B691B88}" srcOrd="12" destOrd="0" presId="urn:microsoft.com/office/officeart/2005/8/layout/radial1"/>
    <dgm:cxn modelId="{5130418A-F533-46FF-944C-9B7CF98784FE}" type="presParOf" srcId="{E693ED30-0D13-4EF8-BB57-E6E000E74680}" destId="{D4D6067A-6F62-4164-BC7C-64FFE38C15F1}" srcOrd="13" destOrd="0" presId="urn:microsoft.com/office/officeart/2005/8/layout/radial1"/>
    <dgm:cxn modelId="{13549A2E-3E79-4E26-8DE2-98E68ED96A53}" type="presParOf" srcId="{D4D6067A-6F62-4164-BC7C-64FFE38C15F1}" destId="{DC26A290-AE8D-47DA-BB3B-CCAFD85CE8C4}" srcOrd="0" destOrd="0" presId="urn:microsoft.com/office/officeart/2005/8/layout/radial1"/>
    <dgm:cxn modelId="{E96E2647-A2C2-4F37-B076-35BA3A23130F}" type="presParOf" srcId="{E693ED30-0D13-4EF8-BB57-E6E000E74680}" destId="{D6073C01-76A3-484E-9292-C57410087DF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DC22F-7904-4765-BD50-670B87408870}">
      <dsp:nvSpPr>
        <dsp:cNvPr id="0" name=""/>
        <dsp:cNvSpPr/>
      </dsp:nvSpPr>
      <dsp:spPr>
        <a:xfrm>
          <a:off x="1982393" y="1056898"/>
          <a:ext cx="2051122" cy="205112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smtClean="0"/>
            <a:t>&gt; 650 </a:t>
          </a:r>
          <a:r>
            <a:rPr lang="fr-FR" sz="2400" b="1" kern="1200" dirty="0" err="1" smtClean="0"/>
            <a:t>residentes</a:t>
          </a:r>
          <a:endParaRPr lang="fr-FR" sz="2400" b="1" kern="1200" dirty="0"/>
        </a:p>
      </dsp:txBody>
      <dsp:txXfrm>
        <a:off x="2282773" y="1357278"/>
        <a:ext cx="1450362" cy="1450362"/>
      </dsp:txXfrm>
    </dsp:sp>
    <dsp:sp modelId="{6545D7C2-15BA-4922-8CFB-177844F397E0}">
      <dsp:nvSpPr>
        <dsp:cNvPr id="0" name=""/>
        <dsp:cNvSpPr/>
      </dsp:nvSpPr>
      <dsp:spPr>
        <a:xfrm rot="16200000">
          <a:off x="3001589" y="1034975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007636" y="1050214"/>
        <a:ext cx="636" cy="636"/>
      </dsp:txXfrm>
    </dsp:sp>
    <dsp:sp modelId="{6935FC42-1F35-4CEF-B582-B22090D625DE}">
      <dsp:nvSpPr>
        <dsp:cNvPr id="0" name=""/>
        <dsp:cNvSpPr/>
      </dsp:nvSpPr>
      <dsp:spPr>
        <a:xfrm>
          <a:off x="2488025" y="4307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EIR</a:t>
          </a:r>
          <a:endParaRPr lang="fr-FR" sz="3000" kern="1200" dirty="0"/>
        </a:p>
      </dsp:txBody>
      <dsp:txXfrm>
        <a:off x="2640309" y="156591"/>
        <a:ext cx="735291" cy="735291"/>
      </dsp:txXfrm>
    </dsp:sp>
    <dsp:sp modelId="{76750615-D033-4E02-A580-B4FBCD9349CF}">
      <dsp:nvSpPr>
        <dsp:cNvPr id="0" name=""/>
        <dsp:cNvSpPr/>
      </dsp:nvSpPr>
      <dsp:spPr>
        <a:xfrm rot="19285714">
          <a:off x="3808382" y="1423507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814429" y="1438745"/>
        <a:ext cx="636" cy="636"/>
      </dsp:txXfrm>
    </dsp:sp>
    <dsp:sp modelId="{C1B8F283-B8F0-4A3C-8C20-6966728FC11E}">
      <dsp:nvSpPr>
        <dsp:cNvPr id="0" name=""/>
        <dsp:cNvSpPr/>
      </dsp:nvSpPr>
      <dsp:spPr>
        <a:xfrm>
          <a:off x="3706292" y="590993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MIR</a:t>
          </a:r>
          <a:endParaRPr lang="fr-FR" sz="3000" kern="1200" dirty="0"/>
        </a:p>
      </dsp:txBody>
      <dsp:txXfrm>
        <a:off x="3858576" y="743277"/>
        <a:ext cx="735291" cy="735291"/>
      </dsp:txXfrm>
    </dsp:sp>
    <dsp:sp modelId="{55AC1C7D-AD6D-46E6-B487-4D0F7ED90BBB}">
      <dsp:nvSpPr>
        <dsp:cNvPr id="0" name=""/>
        <dsp:cNvSpPr/>
      </dsp:nvSpPr>
      <dsp:spPr>
        <a:xfrm rot="771429">
          <a:off x="4007643" y="2296528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013691" y="2311766"/>
        <a:ext cx="636" cy="636"/>
      </dsp:txXfrm>
    </dsp:sp>
    <dsp:sp modelId="{FB24E25B-7E18-4315-85FE-AB23246E6868}">
      <dsp:nvSpPr>
        <dsp:cNvPr id="0" name=""/>
        <dsp:cNvSpPr/>
      </dsp:nvSpPr>
      <dsp:spPr>
        <a:xfrm>
          <a:off x="4007180" y="1909267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QIR</a:t>
          </a:r>
          <a:endParaRPr lang="fr-FR" sz="3000" kern="1200" dirty="0"/>
        </a:p>
      </dsp:txBody>
      <dsp:txXfrm>
        <a:off x="4159464" y="2061551"/>
        <a:ext cx="735291" cy="735291"/>
      </dsp:txXfrm>
    </dsp:sp>
    <dsp:sp modelId="{48B998AD-2378-404F-AFCC-766D95490B8E}">
      <dsp:nvSpPr>
        <dsp:cNvPr id="0" name=""/>
        <dsp:cNvSpPr/>
      </dsp:nvSpPr>
      <dsp:spPr>
        <a:xfrm rot="3857143">
          <a:off x="3449325" y="2996637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455373" y="3011875"/>
        <a:ext cx="636" cy="636"/>
      </dsp:txXfrm>
    </dsp:sp>
    <dsp:sp modelId="{68FF6DA2-D6C5-4A0D-8E84-1CA538FFD5CF}">
      <dsp:nvSpPr>
        <dsp:cNvPr id="0" name=""/>
        <dsp:cNvSpPr/>
      </dsp:nvSpPr>
      <dsp:spPr>
        <a:xfrm>
          <a:off x="3164112" y="2966440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FIR</a:t>
          </a:r>
          <a:endParaRPr lang="fr-FR" sz="3000" kern="1200" dirty="0"/>
        </a:p>
      </dsp:txBody>
      <dsp:txXfrm>
        <a:off x="3316396" y="3118724"/>
        <a:ext cx="735291" cy="735291"/>
      </dsp:txXfrm>
    </dsp:sp>
    <dsp:sp modelId="{80E88F48-46EC-4DBD-83A8-F18C50A2ECE6}">
      <dsp:nvSpPr>
        <dsp:cNvPr id="0" name=""/>
        <dsp:cNvSpPr/>
      </dsp:nvSpPr>
      <dsp:spPr>
        <a:xfrm rot="6942857">
          <a:off x="2553852" y="2996637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2559900" y="3011875"/>
        <a:ext cx="636" cy="636"/>
      </dsp:txXfrm>
    </dsp:sp>
    <dsp:sp modelId="{E3E52D94-CFD6-4BBD-B642-1BDFB7BB1C19}">
      <dsp:nvSpPr>
        <dsp:cNvPr id="0" name=""/>
        <dsp:cNvSpPr/>
      </dsp:nvSpPr>
      <dsp:spPr>
        <a:xfrm>
          <a:off x="1811937" y="2966440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BIR</a:t>
          </a:r>
          <a:endParaRPr lang="fr-FR" sz="3000" kern="1200" dirty="0"/>
        </a:p>
      </dsp:txBody>
      <dsp:txXfrm>
        <a:off x="1964221" y="3118724"/>
        <a:ext cx="735291" cy="735291"/>
      </dsp:txXfrm>
    </dsp:sp>
    <dsp:sp modelId="{CE87D197-E528-4A7F-AA87-6AECF95D80EF}">
      <dsp:nvSpPr>
        <dsp:cNvPr id="0" name=""/>
        <dsp:cNvSpPr/>
      </dsp:nvSpPr>
      <dsp:spPr>
        <a:xfrm rot="10028571">
          <a:off x="1995534" y="2296528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2001582" y="2311766"/>
        <a:ext cx="636" cy="636"/>
      </dsp:txXfrm>
    </dsp:sp>
    <dsp:sp modelId="{4A0C9C83-DCC1-4FA7-A1F4-B4C68B691B88}">
      <dsp:nvSpPr>
        <dsp:cNvPr id="0" name=""/>
        <dsp:cNvSpPr/>
      </dsp:nvSpPr>
      <dsp:spPr>
        <a:xfrm>
          <a:off x="968870" y="1909267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RFIR</a:t>
          </a:r>
          <a:endParaRPr lang="fr-FR" sz="3000" kern="1200" dirty="0"/>
        </a:p>
      </dsp:txBody>
      <dsp:txXfrm>
        <a:off x="1121154" y="2061551"/>
        <a:ext cx="735291" cy="735291"/>
      </dsp:txXfrm>
    </dsp:sp>
    <dsp:sp modelId="{D4D6067A-6F62-4164-BC7C-64FFE38C15F1}">
      <dsp:nvSpPr>
        <dsp:cNvPr id="0" name=""/>
        <dsp:cNvSpPr/>
      </dsp:nvSpPr>
      <dsp:spPr>
        <a:xfrm rot="13114286">
          <a:off x="2194795" y="1423507"/>
          <a:ext cx="12731" cy="31113"/>
        </a:xfrm>
        <a:custGeom>
          <a:avLst/>
          <a:gdLst/>
          <a:ahLst/>
          <a:cxnLst/>
          <a:rect l="0" t="0" r="0" b="0"/>
          <a:pathLst>
            <a:path>
              <a:moveTo>
                <a:pt x="0" y="15556"/>
              </a:moveTo>
              <a:lnTo>
                <a:pt x="12731" y="15556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 rot="10800000">
        <a:off x="2200843" y="1438745"/>
        <a:ext cx="636" cy="636"/>
      </dsp:txXfrm>
    </dsp:sp>
    <dsp:sp modelId="{D6073C01-76A3-484E-9292-C57410087DFA}">
      <dsp:nvSpPr>
        <dsp:cNvPr id="0" name=""/>
        <dsp:cNvSpPr/>
      </dsp:nvSpPr>
      <dsp:spPr>
        <a:xfrm>
          <a:off x="1269757" y="590993"/>
          <a:ext cx="1039859" cy="103985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kern="1200" dirty="0" smtClean="0"/>
            <a:t>PIR</a:t>
          </a:r>
          <a:endParaRPr lang="fr-FR" sz="3000" kern="1200" dirty="0"/>
        </a:p>
      </dsp:txBody>
      <dsp:txXfrm>
        <a:off x="1422041" y="743277"/>
        <a:ext cx="735291" cy="735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B900-1BAD-4FA9-9C71-441F30EF7615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B7A0D-6CB2-456E-87C8-34ADAE1A59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23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 smtClean="0"/>
              <a:t>Inaugurado en 1973, cumple 50 aniversario.</a:t>
            </a:r>
          </a:p>
          <a:p>
            <a:pPr algn="just"/>
            <a:r>
              <a:rPr lang="es-ES" sz="1200" dirty="0" smtClean="0"/>
              <a:t>Trabajan unos 7.500 profesionales.</a:t>
            </a:r>
          </a:p>
          <a:p>
            <a:pPr algn="just"/>
            <a:r>
              <a:rPr lang="es-ES" sz="1200" dirty="0" smtClean="0"/>
              <a:t>Área de influencia de más de 500.000 pacientes.</a:t>
            </a:r>
          </a:p>
          <a:p>
            <a:pPr algn="just"/>
            <a:r>
              <a:rPr lang="es-ES" sz="1200" dirty="0" err="1" smtClean="0"/>
              <a:t>Aprox</a:t>
            </a:r>
            <a:r>
              <a:rPr lang="es-ES" sz="1200" baseline="0" dirty="0" smtClean="0"/>
              <a:t> 1200 camas</a:t>
            </a:r>
          </a:p>
          <a:p>
            <a:pPr algn="just"/>
            <a:endParaRPr lang="es-ES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B7A0D-6CB2-456E-87C8-34ADAE1A590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6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smtClean="0"/>
              <a:t>El Hospital Universitario 12 de Octubre cuenta con tres grandes edificios: la Residencia General, el Centro Materno-Infantil y el Centro de Actividades Ambulatorias. En el recinto hospitalario se ubican también un Edificio Técnico de Instalaciones, un Centro de Investigación y un Pabellón Docente. </a:t>
            </a:r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B7A0D-6CB2-456E-87C8-34ADAE1A590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Área actualizada</a:t>
            </a:r>
            <a:r>
              <a:rPr lang="es-ES" baseline="0" dirty="0" smtClean="0"/>
              <a:t> en 2011</a:t>
            </a:r>
            <a:endParaRPr lang="es-ES" dirty="0" smtClean="0"/>
          </a:p>
          <a:p>
            <a:r>
              <a:rPr lang="es-ES" dirty="0" smtClean="0"/>
              <a:t>Los diferentes laboratorios comparten procesos y herramientas</a:t>
            </a:r>
          </a:p>
          <a:p>
            <a:r>
              <a:rPr lang="es-ES" dirty="0" smtClean="0"/>
              <a:t>Área </a:t>
            </a:r>
            <a:r>
              <a:rPr lang="es-ES" dirty="0" err="1" smtClean="0"/>
              <a:t>preanalítica</a:t>
            </a:r>
            <a:r>
              <a:rPr lang="es-ES" dirty="0" smtClean="0"/>
              <a:t> común, en la planta baja. </a:t>
            </a:r>
          </a:p>
          <a:p>
            <a:r>
              <a:rPr lang="es-ES" dirty="0" err="1" smtClean="0"/>
              <a:t>Aprox</a:t>
            </a:r>
            <a:r>
              <a:rPr lang="es-ES" dirty="0" smtClean="0"/>
              <a:t> 700 pacientes al día. Muestras de otros centros de salud y hospitales. Recepción de 9000</a:t>
            </a:r>
          </a:p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B7A0D-6CB2-456E-87C8-34ADAE1A590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73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El 3º mejor Instituto de Investigación del país por volumen de publicaciones.</a:t>
            </a:r>
          </a:p>
          <a:p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centro participativo y transversal: ¡tu opinión cuenta!</a:t>
            </a:r>
          </a:p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B7A0D-6CB2-456E-87C8-34ADAE1A590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49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 smtClean="0"/>
              <a:t>Abarca un área con 19 de Centros de Salud con 257 médicos de AP.</a:t>
            </a:r>
          </a:p>
          <a:p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Área de influencia de más de 500.000 pacientes.</a:t>
            </a:r>
          </a:p>
          <a:p>
            <a:endParaRPr lang="es-E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B7A0D-6CB2-456E-87C8-34ADAE1A590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0972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dirty="0" smtClean="0"/>
              <a:t>Además, cuenta con tres Centros de Especialidades Periféricos en su zona de influencia, situados en Villaverde, </a:t>
            </a:r>
            <a:r>
              <a:rPr lang="es-ES" sz="1200" dirty="0" err="1" smtClean="0"/>
              <a:t>Orcasitas</a:t>
            </a:r>
            <a:r>
              <a:rPr lang="es-ES" sz="1200" dirty="0" smtClean="0"/>
              <a:t> y Carabanchel.</a:t>
            </a:r>
          </a:p>
          <a:p>
            <a:pPr algn="just"/>
            <a:endParaRPr lang="es-ES" sz="1200" dirty="0" smtClean="0"/>
          </a:p>
          <a:p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Área de influencia de más de 500.000 pacientes.</a:t>
            </a:r>
          </a:p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B7A0D-6CB2-456E-87C8-34ADAE1A590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901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37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29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26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-33" y="0"/>
            <a:ext cx="12192000" cy="996000"/>
          </a:xfrm>
          <a:prstGeom prst="rect">
            <a:avLst/>
          </a:prstGeom>
          <a:solidFill>
            <a:srgbClr val="00BE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46933" y="864967"/>
            <a:ext cx="95084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46933" y="1913267"/>
            <a:ext cx="9508400" cy="3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»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0355233" y="864967"/>
            <a:ext cx="731600" cy="8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96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71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9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987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818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96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33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62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97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1360-D302-46F2-B633-BE3A1CDD0E94}" type="datetimeFigureOut">
              <a:rPr lang="es-ES" smtClean="0"/>
              <a:t>27/03/2023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CEDD0-68C7-4711-8F5A-7906DAA572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1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269393"/>
            <a:ext cx="3793991" cy="580870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-1" y="1717339"/>
            <a:ext cx="2457451" cy="1073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600" b="1" dirty="0" smtClean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2023</a:t>
            </a:r>
            <a:endParaRPr lang="es-ES" sz="56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6009" y="982479"/>
            <a:ext cx="12192000" cy="1073150"/>
          </a:xfrm>
        </p:spPr>
        <p:txBody>
          <a:bodyPr>
            <a:normAutofit/>
          </a:bodyPr>
          <a:lstStyle/>
          <a:p>
            <a:r>
              <a:rPr lang="es-ES" sz="5600" b="1" dirty="0" smtClean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JORNADA DE PUERTAS ABIERTAS</a:t>
            </a:r>
            <a:endParaRPr lang="es-ES" sz="5600" b="1" dirty="0">
              <a:solidFill>
                <a:srgbClr val="0070C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77240"/>
            <a:ext cx="3667783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4389121" cy="89535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733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¿QUÉ OFRECEMOS?</a:t>
            </a:r>
            <a:endParaRPr lang="es-ES" sz="3733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7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7539828"/>
            <a:ext cx="3667783" cy="828000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13341" y="1925758"/>
            <a:ext cx="2535796" cy="2325522"/>
          </a:xfrm>
          <a:prstGeom prst="ellipse">
            <a:avLst/>
          </a:prstGeom>
          <a:solidFill>
            <a:srgbClr val="00B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Gran volumen de pacientes</a:t>
            </a:r>
            <a:endParaRPr lang="es-ES" sz="2400" b="1" dirty="0"/>
          </a:p>
        </p:txBody>
      </p:sp>
      <p:sp>
        <p:nvSpPr>
          <p:cNvPr id="14" name="Ellipse 13"/>
          <p:cNvSpPr/>
          <p:nvPr/>
        </p:nvSpPr>
        <p:spPr>
          <a:xfrm>
            <a:off x="330481" y="4150033"/>
            <a:ext cx="2535796" cy="2325522"/>
          </a:xfrm>
          <a:prstGeom prst="ellipse">
            <a:avLst/>
          </a:prstGeom>
          <a:solidFill>
            <a:srgbClr val="00B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Pacientes con patologías poco frecuentes y enfermedades </a:t>
            </a:r>
            <a:r>
              <a:rPr lang="es-ES" sz="2000" b="1" dirty="0" smtClean="0"/>
              <a:t>minoritarias</a:t>
            </a:r>
            <a:endParaRPr lang="es-ES" sz="2000" b="1" dirty="0"/>
          </a:p>
        </p:txBody>
      </p:sp>
      <p:sp>
        <p:nvSpPr>
          <p:cNvPr id="15" name="Ellipse 14"/>
          <p:cNvSpPr/>
          <p:nvPr/>
        </p:nvSpPr>
        <p:spPr>
          <a:xfrm>
            <a:off x="9290357" y="2881418"/>
            <a:ext cx="2535796" cy="2325522"/>
          </a:xfrm>
          <a:prstGeom prst="ellipse">
            <a:avLst/>
          </a:prstGeom>
          <a:solidFill>
            <a:srgbClr val="2551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Amplia oferta docente y apuesta por formación en competencias</a:t>
            </a:r>
            <a:endParaRPr lang="es-ES" sz="2000" b="1" dirty="0"/>
          </a:p>
        </p:txBody>
      </p:sp>
      <p:sp>
        <p:nvSpPr>
          <p:cNvPr id="16" name="Ellipse 15"/>
          <p:cNvSpPr/>
          <p:nvPr/>
        </p:nvSpPr>
        <p:spPr>
          <a:xfrm>
            <a:off x="7342702" y="4134597"/>
            <a:ext cx="2535796" cy="2325522"/>
          </a:xfrm>
          <a:prstGeom prst="ellipse">
            <a:avLst/>
          </a:prstGeom>
          <a:solidFill>
            <a:srgbClr val="255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Centro de Formación y Simulación Avanzada</a:t>
            </a:r>
            <a:endParaRPr lang="es-ES" sz="2000" b="1" dirty="0"/>
          </a:p>
        </p:txBody>
      </p:sp>
      <p:sp>
        <p:nvSpPr>
          <p:cNvPr id="17" name="Ellipse 16"/>
          <p:cNvSpPr/>
          <p:nvPr/>
        </p:nvSpPr>
        <p:spPr>
          <a:xfrm>
            <a:off x="9194263" y="88275"/>
            <a:ext cx="2535796" cy="2325522"/>
          </a:xfrm>
          <a:prstGeom prst="ellipse">
            <a:avLst/>
          </a:prstGeom>
          <a:solidFill>
            <a:srgbClr val="FFFF00"/>
          </a:solidFill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Centro participativo y transversal: </a:t>
            </a:r>
          </a:p>
          <a:p>
            <a:pPr algn="ctr"/>
            <a:r>
              <a:rPr lang="es-ES" sz="2000" b="1" dirty="0" smtClean="0">
                <a:solidFill>
                  <a:schemeClr val="tx1"/>
                </a:solidFill>
              </a:rPr>
              <a:t>¡tu opinión cuenta!</a:t>
            </a:r>
            <a:endParaRPr lang="es-E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3962823741"/>
              </p:ext>
            </p:extLst>
          </p:nvPr>
        </p:nvGraphicFramePr>
        <p:xfrm>
          <a:off x="3495493" y="51133"/>
          <a:ext cx="6015910" cy="4010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Ellipse 19"/>
          <p:cNvSpPr/>
          <p:nvPr/>
        </p:nvSpPr>
        <p:spPr>
          <a:xfrm>
            <a:off x="4335961" y="4135699"/>
            <a:ext cx="2689601" cy="2466574"/>
          </a:xfrm>
          <a:prstGeom prst="ellipse">
            <a:avLst/>
          </a:prstGeom>
          <a:solidFill>
            <a:srgbClr val="2D8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/>
              <a:t>Investigación impulsada por instituto imas12</a:t>
            </a:r>
            <a:endParaRPr lang="es-ES" sz="2400" b="1" dirty="0"/>
          </a:p>
        </p:txBody>
      </p:sp>
      <p:sp>
        <p:nvSpPr>
          <p:cNvPr id="24" name="Shape 71"/>
          <p:cNvSpPr/>
          <p:nvPr/>
        </p:nvSpPr>
        <p:spPr>
          <a:xfrm>
            <a:off x="0" y="6417799"/>
            <a:ext cx="4191000" cy="480072"/>
          </a:xfrm>
          <a:prstGeom prst="homePlate">
            <a:avLst>
              <a:gd name="adj" fmla="val 30129"/>
            </a:avLst>
          </a:prstGeom>
          <a:solidFill>
            <a:srgbClr val="00BE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Asistencia</a:t>
            </a:r>
            <a:endParaRPr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" name="Shape 72"/>
          <p:cNvSpPr/>
          <p:nvPr/>
        </p:nvSpPr>
        <p:spPr>
          <a:xfrm>
            <a:off x="4041592" y="6417799"/>
            <a:ext cx="4303087" cy="483584"/>
          </a:xfrm>
          <a:prstGeom prst="chevron">
            <a:avLst>
              <a:gd name="adj" fmla="val 29853"/>
            </a:avLst>
          </a:prstGeom>
          <a:solidFill>
            <a:srgbClr val="2D8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Investigación</a:t>
            </a:r>
            <a:endParaRPr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" name="Shape 73"/>
          <p:cNvSpPr/>
          <p:nvPr/>
        </p:nvSpPr>
        <p:spPr>
          <a:xfrm>
            <a:off x="8183282" y="6413991"/>
            <a:ext cx="4008718" cy="483879"/>
          </a:xfrm>
          <a:prstGeom prst="chevron">
            <a:avLst>
              <a:gd name="adj" fmla="val 29853"/>
            </a:avLst>
          </a:prstGeom>
          <a:solidFill>
            <a:srgbClr val="25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Docencia </a:t>
            </a:r>
            <a:endParaRPr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4" y="866166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9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1759"/>
          </a:xfr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/>
            <a:r>
              <a:rPr lang="es-ES" dirty="0" smtClean="0"/>
              <a:t>Especialidades de 9 a 10h: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838200" cy="612775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QIR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1529860" y="1825625"/>
            <a:ext cx="685020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 smtClean="0"/>
              <a:t>BIR</a:t>
            </a:r>
            <a:endParaRPr lang="es-ES" dirty="0"/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221520" y="1825625"/>
            <a:ext cx="685020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F</a:t>
            </a:r>
            <a:r>
              <a:rPr lang="es-ES" dirty="0" smtClean="0"/>
              <a:t>IR</a:t>
            </a:r>
            <a:endParaRPr lang="es-E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899900" y="1825625"/>
            <a:ext cx="829478" cy="74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MIR</a:t>
            </a:r>
          </a:p>
        </p:txBody>
      </p:sp>
      <p:sp>
        <p:nvSpPr>
          <p:cNvPr id="9" name="Marcador de contenido 2"/>
          <p:cNvSpPr txBox="1">
            <a:spLocks/>
          </p:cNvSpPr>
          <p:nvPr/>
        </p:nvSpPr>
        <p:spPr>
          <a:xfrm>
            <a:off x="6570204" y="1825625"/>
            <a:ext cx="689947" cy="4697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 smtClean="0"/>
              <a:t>EIR</a:t>
            </a:r>
            <a:endParaRPr lang="es-ES" dirty="0"/>
          </a:p>
        </p:txBody>
      </p:sp>
      <p:sp>
        <p:nvSpPr>
          <p:cNvPr id="10" name="ZoneTexte 9"/>
          <p:cNvSpPr txBox="1"/>
          <p:nvPr/>
        </p:nvSpPr>
        <p:spPr>
          <a:xfrm>
            <a:off x="1534099" y="3038639"/>
            <a:ext cx="47547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Análisis Clínicos / Bioquímica Clínica</a:t>
            </a:r>
          </a:p>
          <a:p>
            <a:endParaRPr lang="es-ES" sz="2000" dirty="0"/>
          </a:p>
          <a:p>
            <a:r>
              <a:rPr lang="es-ES" sz="2000" dirty="0"/>
              <a:t>Inmunología</a:t>
            </a:r>
          </a:p>
          <a:p>
            <a:endParaRPr lang="es-ES" sz="2000" dirty="0"/>
          </a:p>
          <a:p>
            <a:r>
              <a:rPr lang="es-ES" sz="2000" dirty="0"/>
              <a:t>Microbiología y Parasitología</a:t>
            </a:r>
          </a:p>
          <a:p>
            <a:endParaRPr lang="es-ES" sz="2000" dirty="0"/>
          </a:p>
          <a:p>
            <a:r>
              <a:rPr lang="es-ES" sz="2000" dirty="0"/>
              <a:t>Farmacia Hospitalaria</a:t>
            </a:r>
          </a:p>
          <a:p>
            <a:endParaRPr lang="es-ES" dirty="0"/>
          </a:p>
        </p:txBody>
      </p:sp>
      <p:sp>
        <p:nvSpPr>
          <p:cNvPr id="11" name="ZoneTexte 10"/>
          <p:cNvSpPr txBox="1"/>
          <p:nvPr/>
        </p:nvSpPr>
        <p:spPr>
          <a:xfrm>
            <a:off x="7726265" y="2775438"/>
            <a:ext cx="45605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Enfermería de Salud Mental</a:t>
            </a:r>
          </a:p>
          <a:p>
            <a:endParaRPr lang="es-ES" sz="2000" dirty="0" smtClean="0"/>
          </a:p>
          <a:p>
            <a:r>
              <a:rPr lang="es-ES" sz="2000" dirty="0" smtClean="0"/>
              <a:t>Enfermería Pediátrica</a:t>
            </a:r>
          </a:p>
          <a:p>
            <a:endParaRPr lang="es-ES" sz="2000" dirty="0" smtClean="0"/>
          </a:p>
          <a:p>
            <a:r>
              <a:rPr lang="es-ES" sz="2000" dirty="0" smtClean="0"/>
              <a:t>Enfermería </a:t>
            </a:r>
            <a:r>
              <a:rPr lang="es-ES" sz="2000" dirty="0" err="1" smtClean="0"/>
              <a:t>Gineco</a:t>
            </a:r>
            <a:r>
              <a:rPr lang="es-ES" sz="2000" dirty="0" smtClean="0"/>
              <a:t>-Obstétrica</a:t>
            </a:r>
          </a:p>
          <a:p>
            <a:endParaRPr lang="es-ES" sz="2000" dirty="0" smtClean="0"/>
          </a:p>
          <a:p>
            <a:r>
              <a:rPr lang="es-ES" sz="2000" dirty="0" smtClean="0"/>
              <a:t>Enfermería del Trabajo</a:t>
            </a:r>
          </a:p>
          <a:p>
            <a:endParaRPr lang="es-ES" sz="2000" dirty="0" smtClean="0"/>
          </a:p>
          <a:p>
            <a:r>
              <a:rPr lang="es-ES" sz="2000" dirty="0" smtClean="0"/>
              <a:t>Enfermería Familiar y Comunitaria</a:t>
            </a:r>
            <a:endParaRPr lang="es-ES" sz="2000" dirty="0"/>
          </a:p>
          <a:p>
            <a:endParaRPr lang="es-ES" dirty="0"/>
          </a:p>
        </p:txBody>
      </p:sp>
      <p:sp>
        <p:nvSpPr>
          <p:cNvPr id="12" name="ZoneTexte 11"/>
          <p:cNvSpPr txBox="1"/>
          <p:nvPr/>
        </p:nvSpPr>
        <p:spPr>
          <a:xfrm>
            <a:off x="408428" y="3038639"/>
            <a:ext cx="11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Q,B,F,M</a:t>
            </a:r>
            <a:endParaRPr lang="es-ES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24180" y="3638878"/>
            <a:ext cx="11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B,F,M</a:t>
            </a:r>
            <a:endParaRPr lang="es-ES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24180" y="4242615"/>
            <a:ext cx="11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Q,B,F,M</a:t>
            </a:r>
            <a:endParaRPr lang="es-ES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24180" y="4846352"/>
            <a:ext cx="1113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F</a:t>
            </a:r>
            <a:endParaRPr lang="es-ES" sz="2000" dirty="0"/>
          </a:p>
        </p:txBody>
      </p:sp>
      <p:sp>
        <p:nvSpPr>
          <p:cNvPr id="16" name="Accolade ouvrante 15"/>
          <p:cNvSpPr/>
          <p:nvPr/>
        </p:nvSpPr>
        <p:spPr>
          <a:xfrm>
            <a:off x="7283010" y="2775438"/>
            <a:ext cx="468856" cy="3056517"/>
          </a:xfrm>
          <a:prstGeom prst="leftBrace">
            <a:avLst>
              <a:gd name="adj1" fmla="val 7740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25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1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0.3291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  <p:bldP spid="9" grpId="1"/>
      <p:bldP spid="12" grpId="0"/>
      <p:bldP spid="13" grpId="0"/>
      <p:bldP spid="14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7942"/>
          </a:xfr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s-ES" sz="4200" dirty="0" smtClean="0"/>
              <a:t>Charlas específicas y visitas: </a:t>
            </a:r>
            <a:br>
              <a:rPr lang="es-ES" sz="4200" dirty="0" smtClean="0"/>
            </a:br>
            <a:r>
              <a:rPr lang="es-ES" sz="4200" dirty="0" smtClean="0"/>
              <a:t>Dos rondas 12h15 y 13h a la salida del Auditorio</a:t>
            </a:r>
            <a:endParaRPr lang="es-ES" sz="4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0" y="1563421"/>
            <a:ext cx="2871971" cy="51944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579754" y="1563421"/>
            <a:ext cx="312000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/>
          </p:nvPr>
        </p:nvGraphicFramePr>
        <p:xfrm>
          <a:off x="519844" y="1317943"/>
          <a:ext cx="649389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6621">
                  <a:extLst>
                    <a:ext uri="{9D8B030D-6E8A-4147-A177-3AD203B41FA5}">
                      <a16:colId xmlns:a16="http://schemas.microsoft.com/office/drawing/2014/main" val="2210878800"/>
                    </a:ext>
                  </a:extLst>
                </a:gridCol>
                <a:gridCol w="3187273">
                  <a:extLst>
                    <a:ext uri="{9D8B030D-6E8A-4147-A177-3AD203B41FA5}">
                      <a16:colId xmlns:a16="http://schemas.microsoft.com/office/drawing/2014/main" val="247940569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ESPECIALIDADES MÉDICAS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8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Alergología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Medicina Intensiva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490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Anestesiología y Reanimación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Medicina Interna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7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Aparato Digestivo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Nefrología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64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Cardiología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Neumología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47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Endocrinología y Nutrición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Neurología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Hematología y Hemoterapia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Oncología Médica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Medicina Familiar y Comunitaria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Oncología Radioterápica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44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Medicina Física y Rehabilitación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Reumatología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50290"/>
                  </a:ext>
                </a:extLst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>
            <p:extLst/>
          </p:nvPr>
        </p:nvGraphicFramePr>
        <p:xfrm>
          <a:off x="7687636" y="1317943"/>
          <a:ext cx="394550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5506">
                  <a:extLst>
                    <a:ext uri="{9D8B030D-6E8A-4147-A177-3AD203B41FA5}">
                      <a16:colId xmlns:a16="http://schemas.microsoft.com/office/drawing/2014/main" val="3533764644"/>
                    </a:ext>
                  </a:extLst>
                </a:gridCol>
              </a:tblGrid>
              <a:tr h="346441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ESPECIALIDADES</a:t>
                      </a:r>
                      <a:r>
                        <a:rPr lang="es-ES" baseline="0" dirty="0" smtClean="0"/>
                        <a:t> QUIRÚRGICAS Y MQ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996233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Angiología y Cirugía Vascular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33092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Cirugía Cardiovascular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657699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Cirugía General y del aparato digestivo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19125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Cirugía Oral y Maxilofacial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649294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Cirugía Ortopédica y Traumatología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190022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Cirugía Plástica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365475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Cirugía Torácica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508313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Dermatología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490841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Oftalmología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492389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Otorrinolaringología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280609"/>
                  </a:ext>
                </a:extLst>
              </a:tr>
              <a:tr h="34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/>
                        <a:t>Urología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187978"/>
                  </a:ext>
                </a:extLst>
              </a:tr>
            </a:tbl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519844" y="4861560"/>
            <a:ext cx="6339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Visitar el servicio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Más preguntas, más información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Conocer residentes de esa especialidad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+- recibir una charla específica</a:t>
            </a:r>
          </a:p>
          <a:p>
            <a:endParaRPr lang="es-ES" dirty="0"/>
          </a:p>
          <a:p>
            <a:r>
              <a:rPr lang="es-ES" dirty="0" smtClean="0">
                <a:sym typeface="Wingdings" panose="05000000000000000000" pitchFamily="2" charset="2"/>
              </a:rPr>
              <a:t> DOS RONDAS 12H15 Y 13H para poder ir al menos a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08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7942"/>
          </a:xfr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s-ES" sz="4200" dirty="0" smtClean="0"/>
              <a:t>Visitas: </a:t>
            </a:r>
            <a:br>
              <a:rPr lang="es-ES" sz="4200" dirty="0" smtClean="0"/>
            </a:br>
            <a:r>
              <a:rPr lang="es-ES" sz="4200" dirty="0" smtClean="0"/>
              <a:t>Dos rondas 12h15 y 13h a la salida del Auditorio</a:t>
            </a:r>
            <a:endParaRPr lang="es-ES" sz="4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17" name="Espace réservé du contenu 16"/>
          <p:cNvSpPr>
            <a:spLocks noGrp="1"/>
          </p:cNvSpPr>
          <p:nvPr>
            <p:ph idx="1"/>
          </p:nvPr>
        </p:nvSpPr>
        <p:spPr>
          <a:xfrm>
            <a:off x="0" y="1563421"/>
            <a:ext cx="2871971" cy="51944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endParaRPr lang="es-ES" sz="2000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579754" y="1563421"/>
            <a:ext cx="312000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s-ES" sz="2000" dirty="0"/>
          </a:p>
        </p:txBody>
      </p:sp>
      <p:graphicFrame>
        <p:nvGraphicFramePr>
          <p:cNvPr id="20" name="Tableau 19"/>
          <p:cNvGraphicFramePr>
            <a:graphicFrameLocks noGrp="1"/>
          </p:cNvGraphicFramePr>
          <p:nvPr>
            <p:extLst/>
          </p:nvPr>
        </p:nvGraphicFramePr>
        <p:xfrm>
          <a:off x="519844" y="1481633"/>
          <a:ext cx="4931881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1881">
                  <a:extLst>
                    <a:ext uri="{9D8B030D-6E8A-4147-A177-3AD203B41FA5}">
                      <a16:colId xmlns:a16="http://schemas.microsoft.com/office/drawing/2014/main" val="2210878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ESPECIALIDADES</a:t>
                      </a:r>
                      <a:r>
                        <a:rPr lang="es-ES" baseline="0" dirty="0" smtClean="0"/>
                        <a:t> MIR CON CHARLA ESPECÍFICA EN EL AUDITORIO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8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Ginecología</a:t>
                      </a:r>
                      <a:r>
                        <a:rPr lang="es-ES" sz="2400" baseline="0" dirty="0" smtClean="0"/>
                        <a:t> y Obstetricia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490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Pediatría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7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Cirugía Pediátrica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764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Anatomía Patológica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47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Radiodiagnóstico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Medicina Nuclear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Medicina del Trabajo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44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Medicina Preventiva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750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Psiquiatría (+</a:t>
                      </a:r>
                      <a:r>
                        <a:rPr lang="es-ES" sz="2400" baseline="0" dirty="0" smtClean="0"/>
                        <a:t> Psicología Clínica PIR)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456277"/>
                  </a:ext>
                </a:extLst>
              </a:tr>
            </a:tbl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5699760" y="1985476"/>
            <a:ext cx="6339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Para estas especialidades, también dos rondas a la salida: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Visitar el servicio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Más preguntas, más información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Conocer residentes de esa especialidad</a:t>
            </a:r>
          </a:p>
          <a:p>
            <a:endParaRPr lang="es-ES" sz="2000" dirty="0"/>
          </a:p>
          <a:p>
            <a:r>
              <a:rPr lang="es-ES" sz="2000" dirty="0" smtClean="0">
                <a:sym typeface="Wingdings" panose="05000000000000000000" pitchFamily="2" charset="2"/>
              </a:rPr>
              <a:t> DOS RONDAS 12H15 Y 13H para poder ir al menos a 2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519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81247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1447" y="302460"/>
            <a:ext cx="9777045" cy="1008185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Inaugurado en 1973 </a:t>
            </a:r>
            <a:b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	       </a:t>
            </a:r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  <a:sym typeface="Wingdings" panose="05000000000000000000" pitchFamily="2" charset="2"/>
              </a:rPr>
              <a:t> </a:t>
            </a:r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50 aniversario</a:t>
            </a:r>
            <a:endParaRPr lang="es-E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877" y="126087"/>
            <a:ext cx="1676400" cy="13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zgif.com-video-cutter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280160"/>
            <a:ext cx="7667413" cy="431292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337275"/>
            <a:ext cx="57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Residencia General</a:t>
            </a:r>
            <a:endParaRPr lang="es-ES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36345"/>
            <a:ext cx="7896225" cy="44005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75157" y="381763"/>
            <a:ext cx="6408970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Centro de Actividades Ambulatorias (CAA)</a:t>
            </a:r>
          </a:p>
          <a:p>
            <a:pPr algn="ctr"/>
            <a:endParaRPr lang="es-ES" sz="2800" b="1" dirty="0" smtClean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/>
            <a:endParaRPr lang="es-ES" sz="26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ezgif.com-video-cutt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3029" y="2128211"/>
            <a:ext cx="6408971" cy="36050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3030" y="1988720"/>
            <a:ext cx="6408970" cy="3604360"/>
          </a:xfrm>
          <a:prstGeom prst="rect">
            <a:avLst/>
          </a:prstGeom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12" name="Imagen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28695"/>
            <a:ext cx="5918760" cy="33293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160" y="3539490"/>
            <a:ext cx="5899573" cy="33185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12397"/>
            <a:ext cx="6492240" cy="36518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373" y="-1"/>
            <a:ext cx="6273238" cy="35286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79241" y="1"/>
            <a:ext cx="3586480" cy="89916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Laboratorios</a:t>
            </a:r>
            <a:endParaRPr lang="es-ES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6320" y="3086429"/>
            <a:ext cx="3532999" cy="37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  <p:sp>
        <p:nvSpPr>
          <p:cNvPr id="7" name="AutoShape 2" descr="Jardín infantil en la azotea del Hospital 12 de octubre, Madrid |  Hospitec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292" y="986349"/>
            <a:ext cx="4401408" cy="29289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08826"/>
            <a:ext cx="12192000" cy="305259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2" y="7937"/>
            <a:ext cx="3848100" cy="345757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642361" y="204756"/>
            <a:ext cx="57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Edificio Materno - Infantil</a:t>
            </a:r>
            <a:endParaRPr lang="es-ES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62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27"/>
            <a:ext cx="5602704" cy="3151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6448"/>
            <a:ext cx="7337692" cy="3506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1" y="1690687"/>
            <a:ext cx="6023559" cy="2651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5715001" y="431667"/>
            <a:ext cx="5775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Centro de Formación y Simulación Avanzada</a:t>
            </a:r>
            <a:endParaRPr lang="es-ES" sz="32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04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0925" y="270601"/>
            <a:ext cx="7475064" cy="2026154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Instituto Investigación Imas12</a:t>
            </a:r>
            <a:b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sz="1600" b="1" dirty="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/>
            </a:r>
            <a:br>
              <a:rPr lang="es-ES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sz="36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Investigación biomédica multidisciplinar</a:t>
            </a:r>
            <a:br>
              <a:rPr lang="es-ES" sz="36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sz="36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Captación e integración de talento</a:t>
            </a:r>
            <a:br>
              <a:rPr lang="es-ES" sz="36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s-ES" sz="3600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Creación de sinergias</a:t>
            </a:r>
            <a:endParaRPr lang="es-E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050" name="Picture 2" descr="https://imas12.es/wp-content/uploads/2020/04/logo-FIB-HU12O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462990" cy="102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431"/>
            <a:ext cx="12192000" cy="3997569"/>
          </a:xfrm>
          <a:prstGeom prst="rect">
            <a:avLst/>
          </a:prstGeom>
        </p:spPr>
      </p:pic>
      <p:pic>
        <p:nvPicPr>
          <p:cNvPr id="7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0" y="1067648"/>
            <a:ext cx="3021870" cy="1594816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48" flipH="1">
            <a:off x="-310024" y="2665326"/>
            <a:ext cx="1769078" cy="1958081"/>
          </a:xfrm>
        </p:spPr>
      </p:pic>
      <p:sp>
        <p:nvSpPr>
          <p:cNvPr id="12" name="Ellipse 11"/>
          <p:cNvSpPr/>
          <p:nvPr/>
        </p:nvSpPr>
        <p:spPr>
          <a:xfrm>
            <a:off x="4397797" y="2557975"/>
            <a:ext cx="4602480" cy="4602480"/>
          </a:xfrm>
          <a:prstGeom prst="ellipse">
            <a:avLst/>
          </a:prstGeom>
          <a:noFill/>
          <a:ln w="76200">
            <a:solidFill>
              <a:srgbClr val="FFBE05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lipse 13"/>
          <p:cNvSpPr/>
          <p:nvPr/>
        </p:nvSpPr>
        <p:spPr>
          <a:xfrm>
            <a:off x="67123" y="4214359"/>
            <a:ext cx="3366837" cy="3366837"/>
          </a:xfrm>
          <a:prstGeom prst="ellipse">
            <a:avLst/>
          </a:prstGeom>
          <a:noFill/>
          <a:ln w="76200">
            <a:solidFill>
              <a:srgbClr val="FFBE05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lipse 15"/>
          <p:cNvSpPr/>
          <p:nvPr/>
        </p:nvSpPr>
        <p:spPr>
          <a:xfrm>
            <a:off x="8303370" y="2453487"/>
            <a:ext cx="4602480" cy="4602480"/>
          </a:xfrm>
          <a:prstGeom prst="ellipse">
            <a:avLst/>
          </a:prstGeom>
          <a:noFill/>
          <a:ln w="76200">
            <a:solidFill>
              <a:srgbClr val="FFBE05"/>
            </a:solidFill>
            <a:prstDash val="sys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Espace réservé du contenu 8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4465478" y="1142388"/>
            <a:ext cx="3576033" cy="3489419"/>
          </a:xfrm>
          <a:prstGeom prst="rect">
            <a:avLst/>
          </a:prstGeom>
        </p:spPr>
      </p:pic>
      <p:pic>
        <p:nvPicPr>
          <p:cNvPr id="11" name="Espace réservé du contenu 8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01332" flipH="1">
            <a:off x="2243333" y="1142785"/>
            <a:ext cx="3952659" cy="39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876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Área Sanitaria </a:t>
            </a:r>
            <a:r>
              <a:rPr lang="es-ES" dirty="0" smtClean="0">
                <a:latin typeface="Leelawadee" panose="020B0502040204020203" pitchFamily="34" charset="-34"/>
                <a:cs typeface="Leelawadee" panose="020B0502040204020203" pitchFamily="34" charset="-34"/>
                <a:sym typeface="Wingdings" panose="05000000000000000000" pitchFamily="2" charset="2"/>
              </a:rPr>
              <a:t> Dirección Asistencial Centro</a:t>
            </a:r>
            <a:endParaRPr lang="es-E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076" name="Picture 4" descr="Archivo:Servicio Madrileño de Salud (SERMAS 2022) Direcciones Asistenciales  de Atención Primaria, mapa.png - Wikipedia, la enciclopedia lib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" y="1309150"/>
            <a:ext cx="4511040" cy="47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7" name="Groupe 6"/>
          <p:cNvGrpSpPr/>
          <p:nvPr/>
        </p:nvGrpSpPr>
        <p:grpSpPr>
          <a:xfrm>
            <a:off x="5083133" y="1626126"/>
            <a:ext cx="6722631" cy="4327248"/>
            <a:chOff x="4888251" y="1626126"/>
            <a:chExt cx="6003867" cy="3864591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8251" y="1681163"/>
              <a:ext cx="5990419" cy="38095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Forme libre 5"/>
            <p:cNvSpPr/>
            <p:nvPr/>
          </p:nvSpPr>
          <p:spPr>
            <a:xfrm>
              <a:off x="6844553" y="1626126"/>
              <a:ext cx="4047565" cy="3456862"/>
            </a:xfrm>
            <a:custGeom>
              <a:avLst/>
              <a:gdLst>
                <a:gd name="connsiteX0" fmla="*/ 121023 w 4047565"/>
                <a:gd name="connsiteY0" fmla="*/ 323698 h 3456862"/>
                <a:gd name="connsiteX1" fmla="*/ 121023 w 4047565"/>
                <a:gd name="connsiteY1" fmla="*/ 323698 h 3456862"/>
                <a:gd name="connsiteX2" fmla="*/ 295835 w 4047565"/>
                <a:gd name="connsiteY2" fmla="*/ 364039 h 3456862"/>
                <a:gd name="connsiteX3" fmla="*/ 551329 w 4047565"/>
                <a:gd name="connsiteY3" fmla="*/ 337145 h 3456862"/>
                <a:gd name="connsiteX4" fmla="*/ 618565 w 4047565"/>
                <a:gd name="connsiteY4" fmla="*/ 296803 h 3456862"/>
                <a:gd name="connsiteX5" fmla="*/ 699247 w 4047565"/>
                <a:gd name="connsiteY5" fmla="*/ 202674 h 3456862"/>
                <a:gd name="connsiteX6" fmla="*/ 753035 w 4047565"/>
                <a:gd name="connsiteY6" fmla="*/ 135439 h 3456862"/>
                <a:gd name="connsiteX7" fmla="*/ 766482 w 4047565"/>
                <a:gd name="connsiteY7" fmla="*/ 81650 h 3456862"/>
                <a:gd name="connsiteX8" fmla="*/ 1035423 w 4047565"/>
                <a:gd name="connsiteY8" fmla="*/ 27862 h 3456862"/>
                <a:gd name="connsiteX9" fmla="*/ 1237129 w 4047565"/>
                <a:gd name="connsiteY9" fmla="*/ 14415 h 3456862"/>
                <a:gd name="connsiteX10" fmla="*/ 1317812 w 4047565"/>
                <a:gd name="connsiteY10" fmla="*/ 54756 h 3456862"/>
                <a:gd name="connsiteX11" fmla="*/ 1411941 w 4047565"/>
                <a:gd name="connsiteY11" fmla="*/ 81650 h 3456862"/>
                <a:gd name="connsiteX12" fmla="*/ 1627094 w 4047565"/>
                <a:gd name="connsiteY12" fmla="*/ 121992 h 3456862"/>
                <a:gd name="connsiteX13" fmla="*/ 1680882 w 4047565"/>
                <a:gd name="connsiteY13" fmla="*/ 162333 h 3456862"/>
                <a:gd name="connsiteX14" fmla="*/ 1721223 w 4047565"/>
                <a:gd name="connsiteY14" fmla="*/ 189227 h 3456862"/>
                <a:gd name="connsiteX15" fmla="*/ 1748118 w 4047565"/>
                <a:gd name="connsiteY15" fmla="*/ 216121 h 3456862"/>
                <a:gd name="connsiteX16" fmla="*/ 1828800 w 4047565"/>
                <a:gd name="connsiteY16" fmla="*/ 269909 h 3456862"/>
                <a:gd name="connsiteX17" fmla="*/ 1869141 w 4047565"/>
                <a:gd name="connsiteY17" fmla="*/ 310250 h 3456862"/>
                <a:gd name="connsiteX18" fmla="*/ 1949823 w 4047565"/>
                <a:gd name="connsiteY18" fmla="*/ 337145 h 3456862"/>
                <a:gd name="connsiteX19" fmla="*/ 2043953 w 4047565"/>
                <a:gd name="connsiteY19" fmla="*/ 390933 h 3456862"/>
                <a:gd name="connsiteX20" fmla="*/ 2084294 w 4047565"/>
                <a:gd name="connsiteY20" fmla="*/ 431274 h 3456862"/>
                <a:gd name="connsiteX21" fmla="*/ 2138082 w 4047565"/>
                <a:gd name="connsiteY21" fmla="*/ 444721 h 3456862"/>
                <a:gd name="connsiteX22" fmla="*/ 2178423 w 4047565"/>
                <a:gd name="connsiteY22" fmla="*/ 458168 h 3456862"/>
                <a:gd name="connsiteX23" fmla="*/ 2245659 w 4047565"/>
                <a:gd name="connsiteY23" fmla="*/ 485062 h 3456862"/>
                <a:gd name="connsiteX24" fmla="*/ 2339788 w 4047565"/>
                <a:gd name="connsiteY24" fmla="*/ 511956 h 3456862"/>
                <a:gd name="connsiteX25" fmla="*/ 2420471 w 4047565"/>
                <a:gd name="connsiteY25" fmla="*/ 552298 h 3456862"/>
                <a:gd name="connsiteX26" fmla="*/ 2460812 w 4047565"/>
                <a:gd name="connsiteY26" fmla="*/ 592639 h 3456862"/>
                <a:gd name="connsiteX27" fmla="*/ 2514600 w 4047565"/>
                <a:gd name="connsiteY27" fmla="*/ 673321 h 3456862"/>
                <a:gd name="connsiteX28" fmla="*/ 2608729 w 4047565"/>
                <a:gd name="connsiteY28" fmla="*/ 767450 h 3456862"/>
                <a:gd name="connsiteX29" fmla="*/ 2649071 w 4047565"/>
                <a:gd name="connsiteY29" fmla="*/ 794345 h 3456862"/>
                <a:gd name="connsiteX30" fmla="*/ 2689412 w 4047565"/>
                <a:gd name="connsiteY30" fmla="*/ 834686 h 3456862"/>
                <a:gd name="connsiteX31" fmla="*/ 2729753 w 4047565"/>
                <a:gd name="connsiteY31" fmla="*/ 861580 h 3456862"/>
                <a:gd name="connsiteX32" fmla="*/ 2770094 w 4047565"/>
                <a:gd name="connsiteY32" fmla="*/ 901921 h 3456862"/>
                <a:gd name="connsiteX33" fmla="*/ 2850776 w 4047565"/>
                <a:gd name="connsiteY33" fmla="*/ 969156 h 3456862"/>
                <a:gd name="connsiteX34" fmla="*/ 2864223 w 4047565"/>
                <a:gd name="connsiteY34" fmla="*/ 1009498 h 3456862"/>
                <a:gd name="connsiteX35" fmla="*/ 2891118 w 4047565"/>
                <a:gd name="connsiteY35" fmla="*/ 1036392 h 3456862"/>
                <a:gd name="connsiteX36" fmla="*/ 2918012 w 4047565"/>
                <a:gd name="connsiteY36" fmla="*/ 1076733 h 3456862"/>
                <a:gd name="connsiteX37" fmla="*/ 2971800 w 4047565"/>
                <a:gd name="connsiteY37" fmla="*/ 1157415 h 3456862"/>
                <a:gd name="connsiteX38" fmla="*/ 2985247 w 4047565"/>
                <a:gd name="connsiteY38" fmla="*/ 1224650 h 3456862"/>
                <a:gd name="connsiteX39" fmla="*/ 3012141 w 4047565"/>
                <a:gd name="connsiteY39" fmla="*/ 1264992 h 3456862"/>
                <a:gd name="connsiteX40" fmla="*/ 3052482 w 4047565"/>
                <a:gd name="connsiteY40" fmla="*/ 1345674 h 3456862"/>
                <a:gd name="connsiteX41" fmla="*/ 3092823 w 4047565"/>
                <a:gd name="connsiteY41" fmla="*/ 1453250 h 3456862"/>
                <a:gd name="connsiteX42" fmla="*/ 3133165 w 4047565"/>
                <a:gd name="connsiteY42" fmla="*/ 1533933 h 3456862"/>
                <a:gd name="connsiteX43" fmla="*/ 3146612 w 4047565"/>
                <a:gd name="connsiteY43" fmla="*/ 1587721 h 3456862"/>
                <a:gd name="connsiteX44" fmla="*/ 3160059 w 4047565"/>
                <a:gd name="connsiteY44" fmla="*/ 1695298 h 3456862"/>
                <a:gd name="connsiteX45" fmla="*/ 3173506 w 4047565"/>
                <a:gd name="connsiteY45" fmla="*/ 1829768 h 3456862"/>
                <a:gd name="connsiteX46" fmla="*/ 3200400 w 4047565"/>
                <a:gd name="connsiteY46" fmla="*/ 1950792 h 3456862"/>
                <a:gd name="connsiteX47" fmla="*/ 3227294 w 4047565"/>
                <a:gd name="connsiteY47" fmla="*/ 2031474 h 3456862"/>
                <a:gd name="connsiteX48" fmla="*/ 3267635 w 4047565"/>
                <a:gd name="connsiteY48" fmla="*/ 2152498 h 3456862"/>
                <a:gd name="connsiteX49" fmla="*/ 3321423 w 4047565"/>
                <a:gd name="connsiteY49" fmla="*/ 2273521 h 3456862"/>
                <a:gd name="connsiteX50" fmla="*/ 3348318 w 4047565"/>
                <a:gd name="connsiteY50" fmla="*/ 2354203 h 3456862"/>
                <a:gd name="connsiteX51" fmla="*/ 3402106 w 4047565"/>
                <a:gd name="connsiteY51" fmla="*/ 2421439 h 3456862"/>
                <a:gd name="connsiteX52" fmla="*/ 3415553 w 4047565"/>
                <a:gd name="connsiteY52" fmla="*/ 2461780 h 3456862"/>
                <a:gd name="connsiteX53" fmla="*/ 3442447 w 4047565"/>
                <a:gd name="connsiteY53" fmla="*/ 2515568 h 3456862"/>
                <a:gd name="connsiteX54" fmla="*/ 3455894 w 4047565"/>
                <a:gd name="connsiteY54" fmla="*/ 2555909 h 3456862"/>
                <a:gd name="connsiteX55" fmla="*/ 3482788 w 4047565"/>
                <a:gd name="connsiteY55" fmla="*/ 2609698 h 3456862"/>
                <a:gd name="connsiteX56" fmla="*/ 3496235 w 4047565"/>
                <a:gd name="connsiteY56" fmla="*/ 2650039 h 3456862"/>
                <a:gd name="connsiteX57" fmla="*/ 3523129 w 4047565"/>
                <a:gd name="connsiteY57" fmla="*/ 2690380 h 3456862"/>
                <a:gd name="connsiteX58" fmla="*/ 3550023 w 4047565"/>
                <a:gd name="connsiteY58" fmla="*/ 2771062 h 3456862"/>
                <a:gd name="connsiteX59" fmla="*/ 3617259 w 4047565"/>
                <a:gd name="connsiteY59" fmla="*/ 2851745 h 3456862"/>
                <a:gd name="connsiteX60" fmla="*/ 3644153 w 4047565"/>
                <a:gd name="connsiteY60" fmla="*/ 2892086 h 3456862"/>
                <a:gd name="connsiteX61" fmla="*/ 3684494 w 4047565"/>
                <a:gd name="connsiteY61" fmla="*/ 2932427 h 3456862"/>
                <a:gd name="connsiteX62" fmla="*/ 3738282 w 4047565"/>
                <a:gd name="connsiteY62" fmla="*/ 2999662 h 3456862"/>
                <a:gd name="connsiteX63" fmla="*/ 3765176 w 4047565"/>
                <a:gd name="connsiteY63" fmla="*/ 3040003 h 3456862"/>
                <a:gd name="connsiteX64" fmla="*/ 3792071 w 4047565"/>
                <a:gd name="connsiteY64" fmla="*/ 3066898 h 3456862"/>
                <a:gd name="connsiteX65" fmla="*/ 3832412 w 4047565"/>
                <a:gd name="connsiteY65" fmla="*/ 3161027 h 3456862"/>
                <a:gd name="connsiteX66" fmla="*/ 3886200 w 4047565"/>
                <a:gd name="connsiteY66" fmla="*/ 3241709 h 3456862"/>
                <a:gd name="connsiteX67" fmla="*/ 3913094 w 4047565"/>
                <a:gd name="connsiteY67" fmla="*/ 3282050 h 3456862"/>
                <a:gd name="connsiteX68" fmla="*/ 3980329 w 4047565"/>
                <a:gd name="connsiteY68" fmla="*/ 3362733 h 3456862"/>
                <a:gd name="connsiteX69" fmla="*/ 4007223 w 4047565"/>
                <a:gd name="connsiteY69" fmla="*/ 3403074 h 3456862"/>
                <a:gd name="connsiteX70" fmla="*/ 4047565 w 4047565"/>
                <a:gd name="connsiteY70" fmla="*/ 3456862 h 3456862"/>
                <a:gd name="connsiteX71" fmla="*/ 4047565 w 4047565"/>
                <a:gd name="connsiteY71" fmla="*/ 3456862 h 3456862"/>
                <a:gd name="connsiteX72" fmla="*/ 4020671 w 4047565"/>
                <a:gd name="connsiteY72" fmla="*/ 27862 h 3456862"/>
                <a:gd name="connsiteX73" fmla="*/ 0 w 4047565"/>
                <a:gd name="connsiteY73" fmla="*/ 54756 h 345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047565" h="3456862">
                  <a:moveTo>
                    <a:pt x="121023" y="323698"/>
                  </a:moveTo>
                  <a:lnTo>
                    <a:pt x="121023" y="323698"/>
                  </a:lnTo>
                  <a:cubicBezTo>
                    <a:pt x="179294" y="337145"/>
                    <a:pt x="236196" y="359621"/>
                    <a:pt x="295835" y="364039"/>
                  </a:cubicBezTo>
                  <a:cubicBezTo>
                    <a:pt x="394845" y="371373"/>
                    <a:pt x="463108" y="354789"/>
                    <a:pt x="551329" y="337145"/>
                  </a:cubicBezTo>
                  <a:cubicBezTo>
                    <a:pt x="635080" y="253391"/>
                    <a:pt x="513833" y="366624"/>
                    <a:pt x="618565" y="296803"/>
                  </a:cubicBezTo>
                  <a:cubicBezTo>
                    <a:pt x="646659" y="278074"/>
                    <a:pt x="680606" y="227529"/>
                    <a:pt x="699247" y="202674"/>
                  </a:cubicBezTo>
                  <a:cubicBezTo>
                    <a:pt x="743208" y="70790"/>
                    <a:pt x="671935" y="257090"/>
                    <a:pt x="753035" y="135439"/>
                  </a:cubicBezTo>
                  <a:cubicBezTo>
                    <a:pt x="763287" y="120061"/>
                    <a:pt x="755740" y="96689"/>
                    <a:pt x="766482" y="81650"/>
                  </a:cubicBezTo>
                  <a:cubicBezTo>
                    <a:pt x="823679" y="1575"/>
                    <a:pt x="971290" y="31870"/>
                    <a:pt x="1035423" y="27862"/>
                  </a:cubicBezTo>
                  <a:cubicBezTo>
                    <a:pt x="1154612" y="-11867"/>
                    <a:pt x="1087930" y="-2163"/>
                    <a:pt x="1237129" y="14415"/>
                  </a:cubicBezTo>
                  <a:cubicBezTo>
                    <a:pt x="1338527" y="48214"/>
                    <a:pt x="1213544" y="2622"/>
                    <a:pt x="1317812" y="54756"/>
                  </a:cubicBezTo>
                  <a:cubicBezTo>
                    <a:pt x="1340408" y="66054"/>
                    <a:pt x="1390398" y="75187"/>
                    <a:pt x="1411941" y="81650"/>
                  </a:cubicBezTo>
                  <a:cubicBezTo>
                    <a:pt x="1555930" y="124848"/>
                    <a:pt x="1431726" y="102455"/>
                    <a:pt x="1627094" y="121992"/>
                  </a:cubicBezTo>
                  <a:cubicBezTo>
                    <a:pt x="1645023" y="135439"/>
                    <a:pt x="1662645" y="149306"/>
                    <a:pt x="1680882" y="162333"/>
                  </a:cubicBezTo>
                  <a:cubicBezTo>
                    <a:pt x="1694033" y="171727"/>
                    <a:pt x="1708603" y="179131"/>
                    <a:pt x="1721223" y="189227"/>
                  </a:cubicBezTo>
                  <a:cubicBezTo>
                    <a:pt x="1731123" y="197147"/>
                    <a:pt x="1737975" y="208514"/>
                    <a:pt x="1748118" y="216121"/>
                  </a:cubicBezTo>
                  <a:cubicBezTo>
                    <a:pt x="1773976" y="235514"/>
                    <a:pt x="1805944" y="247053"/>
                    <a:pt x="1828800" y="269909"/>
                  </a:cubicBezTo>
                  <a:cubicBezTo>
                    <a:pt x="1842247" y="283356"/>
                    <a:pt x="1852517" y="301014"/>
                    <a:pt x="1869141" y="310250"/>
                  </a:cubicBezTo>
                  <a:cubicBezTo>
                    <a:pt x="1893922" y="324018"/>
                    <a:pt x="1949823" y="337145"/>
                    <a:pt x="1949823" y="337145"/>
                  </a:cubicBezTo>
                  <a:cubicBezTo>
                    <a:pt x="2018687" y="406007"/>
                    <a:pt x="1917538" y="311924"/>
                    <a:pt x="2043953" y="390933"/>
                  </a:cubicBezTo>
                  <a:cubicBezTo>
                    <a:pt x="2060079" y="401012"/>
                    <a:pt x="2067783" y="421839"/>
                    <a:pt x="2084294" y="431274"/>
                  </a:cubicBezTo>
                  <a:cubicBezTo>
                    <a:pt x="2100340" y="440443"/>
                    <a:pt x="2120312" y="439644"/>
                    <a:pt x="2138082" y="444721"/>
                  </a:cubicBezTo>
                  <a:cubicBezTo>
                    <a:pt x="2151711" y="448615"/>
                    <a:pt x="2165151" y="453191"/>
                    <a:pt x="2178423" y="458168"/>
                  </a:cubicBezTo>
                  <a:cubicBezTo>
                    <a:pt x="2201025" y="466643"/>
                    <a:pt x="2222759" y="477429"/>
                    <a:pt x="2245659" y="485062"/>
                  </a:cubicBezTo>
                  <a:cubicBezTo>
                    <a:pt x="2271509" y="493679"/>
                    <a:pt x="2313888" y="499006"/>
                    <a:pt x="2339788" y="511956"/>
                  </a:cubicBezTo>
                  <a:cubicBezTo>
                    <a:pt x="2444063" y="564094"/>
                    <a:pt x="2319066" y="518495"/>
                    <a:pt x="2420471" y="552298"/>
                  </a:cubicBezTo>
                  <a:cubicBezTo>
                    <a:pt x="2433918" y="565745"/>
                    <a:pt x="2449137" y="577628"/>
                    <a:pt x="2460812" y="592639"/>
                  </a:cubicBezTo>
                  <a:cubicBezTo>
                    <a:pt x="2480656" y="618153"/>
                    <a:pt x="2488742" y="653927"/>
                    <a:pt x="2514600" y="673321"/>
                  </a:cubicBezTo>
                  <a:cubicBezTo>
                    <a:pt x="2658035" y="780897"/>
                    <a:pt x="2483224" y="641945"/>
                    <a:pt x="2608729" y="767450"/>
                  </a:cubicBezTo>
                  <a:cubicBezTo>
                    <a:pt x="2620157" y="778878"/>
                    <a:pt x="2636655" y="783998"/>
                    <a:pt x="2649071" y="794345"/>
                  </a:cubicBezTo>
                  <a:cubicBezTo>
                    <a:pt x="2663680" y="806519"/>
                    <a:pt x="2674803" y="822512"/>
                    <a:pt x="2689412" y="834686"/>
                  </a:cubicBezTo>
                  <a:cubicBezTo>
                    <a:pt x="2701827" y="845032"/>
                    <a:pt x="2717338" y="851234"/>
                    <a:pt x="2729753" y="861580"/>
                  </a:cubicBezTo>
                  <a:cubicBezTo>
                    <a:pt x="2744362" y="873754"/>
                    <a:pt x="2755485" y="889747"/>
                    <a:pt x="2770094" y="901921"/>
                  </a:cubicBezTo>
                  <a:cubicBezTo>
                    <a:pt x="2882422" y="995528"/>
                    <a:pt x="2732919" y="851299"/>
                    <a:pt x="2850776" y="969156"/>
                  </a:cubicBezTo>
                  <a:cubicBezTo>
                    <a:pt x="2855258" y="982603"/>
                    <a:pt x="2856930" y="997343"/>
                    <a:pt x="2864223" y="1009498"/>
                  </a:cubicBezTo>
                  <a:cubicBezTo>
                    <a:pt x="2870746" y="1020369"/>
                    <a:pt x="2883198" y="1026492"/>
                    <a:pt x="2891118" y="1036392"/>
                  </a:cubicBezTo>
                  <a:cubicBezTo>
                    <a:pt x="2901214" y="1049012"/>
                    <a:pt x="2910784" y="1062278"/>
                    <a:pt x="2918012" y="1076733"/>
                  </a:cubicBezTo>
                  <a:cubicBezTo>
                    <a:pt x="2956933" y="1154576"/>
                    <a:pt x="2895327" y="1080942"/>
                    <a:pt x="2971800" y="1157415"/>
                  </a:cubicBezTo>
                  <a:cubicBezTo>
                    <a:pt x="2976282" y="1179827"/>
                    <a:pt x="2977222" y="1203250"/>
                    <a:pt x="2985247" y="1224650"/>
                  </a:cubicBezTo>
                  <a:cubicBezTo>
                    <a:pt x="2990922" y="1239783"/>
                    <a:pt x="3004913" y="1250537"/>
                    <a:pt x="3012141" y="1264992"/>
                  </a:cubicBezTo>
                  <a:cubicBezTo>
                    <a:pt x="3067811" y="1376334"/>
                    <a:pt x="2975411" y="1230067"/>
                    <a:pt x="3052482" y="1345674"/>
                  </a:cubicBezTo>
                  <a:cubicBezTo>
                    <a:pt x="3077273" y="1444838"/>
                    <a:pt x="3050633" y="1354808"/>
                    <a:pt x="3092823" y="1453250"/>
                  </a:cubicBezTo>
                  <a:cubicBezTo>
                    <a:pt x="3126227" y="1531192"/>
                    <a:pt x="3081483" y="1456410"/>
                    <a:pt x="3133165" y="1533933"/>
                  </a:cubicBezTo>
                  <a:cubicBezTo>
                    <a:pt x="3137647" y="1551862"/>
                    <a:pt x="3143574" y="1569491"/>
                    <a:pt x="3146612" y="1587721"/>
                  </a:cubicBezTo>
                  <a:cubicBezTo>
                    <a:pt x="3152553" y="1623367"/>
                    <a:pt x="3156068" y="1659381"/>
                    <a:pt x="3160059" y="1695298"/>
                  </a:cubicBezTo>
                  <a:cubicBezTo>
                    <a:pt x="3165034" y="1740069"/>
                    <a:pt x="3166480" y="1785272"/>
                    <a:pt x="3173506" y="1829768"/>
                  </a:cubicBezTo>
                  <a:cubicBezTo>
                    <a:pt x="3179951" y="1870588"/>
                    <a:pt x="3189752" y="1910862"/>
                    <a:pt x="3200400" y="1950792"/>
                  </a:cubicBezTo>
                  <a:cubicBezTo>
                    <a:pt x="3207704" y="1978184"/>
                    <a:pt x="3222633" y="2003511"/>
                    <a:pt x="3227294" y="2031474"/>
                  </a:cubicBezTo>
                  <a:cubicBezTo>
                    <a:pt x="3243398" y="2128098"/>
                    <a:pt x="3225617" y="2089470"/>
                    <a:pt x="3267635" y="2152498"/>
                  </a:cubicBezTo>
                  <a:cubicBezTo>
                    <a:pt x="3297727" y="2302956"/>
                    <a:pt x="3255357" y="2141392"/>
                    <a:pt x="3321423" y="2273521"/>
                  </a:cubicBezTo>
                  <a:cubicBezTo>
                    <a:pt x="3334101" y="2298877"/>
                    <a:pt x="3328273" y="2334157"/>
                    <a:pt x="3348318" y="2354203"/>
                  </a:cubicBezTo>
                  <a:cubicBezTo>
                    <a:pt x="3373332" y="2379218"/>
                    <a:pt x="3385143" y="2387514"/>
                    <a:pt x="3402106" y="2421439"/>
                  </a:cubicBezTo>
                  <a:cubicBezTo>
                    <a:pt x="3408445" y="2434117"/>
                    <a:pt x="3409969" y="2448752"/>
                    <a:pt x="3415553" y="2461780"/>
                  </a:cubicBezTo>
                  <a:cubicBezTo>
                    <a:pt x="3423449" y="2480205"/>
                    <a:pt x="3434551" y="2497143"/>
                    <a:pt x="3442447" y="2515568"/>
                  </a:cubicBezTo>
                  <a:cubicBezTo>
                    <a:pt x="3448031" y="2528596"/>
                    <a:pt x="3450310" y="2542881"/>
                    <a:pt x="3455894" y="2555909"/>
                  </a:cubicBezTo>
                  <a:cubicBezTo>
                    <a:pt x="3463790" y="2574334"/>
                    <a:pt x="3474892" y="2591273"/>
                    <a:pt x="3482788" y="2609698"/>
                  </a:cubicBezTo>
                  <a:cubicBezTo>
                    <a:pt x="3488372" y="2622726"/>
                    <a:pt x="3489896" y="2637361"/>
                    <a:pt x="3496235" y="2650039"/>
                  </a:cubicBezTo>
                  <a:cubicBezTo>
                    <a:pt x="3503463" y="2664494"/>
                    <a:pt x="3516565" y="2675612"/>
                    <a:pt x="3523129" y="2690380"/>
                  </a:cubicBezTo>
                  <a:cubicBezTo>
                    <a:pt x="3534643" y="2716285"/>
                    <a:pt x="3529977" y="2751017"/>
                    <a:pt x="3550023" y="2771062"/>
                  </a:cubicBezTo>
                  <a:cubicBezTo>
                    <a:pt x="3588247" y="2809284"/>
                    <a:pt x="3577300" y="2795802"/>
                    <a:pt x="3617259" y="2851745"/>
                  </a:cubicBezTo>
                  <a:cubicBezTo>
                    <a:pt x="3626652" y="2864896"/>
                    <a:pt x="3633807" y="2879671"/>
                    <a:pt x="3644153" y="2892086"/>
                  </a:cubicBezTo>
                  <a:cubicBezTo>
                    <a:pt x="3656327" y="2906695"/>
                    <a:pt x="3671047" y="2918980"/>
                    <a:pt x="3684494" y="2932427"/>
                  </a:cubicBezTo>
                  <a:cubicBezTo>
                    <a:pt x="3710673" y="3010963"/>
                    <a:pt x="3677458" y="2938838"/>
                    <a:pt x="3738282" y="2999662"/>
                  </a:cubicBezTo>
                  <a:cubicBezTo>
                    <a:pt x="3749710" y="3011090"/>
                    <a:pt x="3755080" y="3027383"/>
                    <a:pt x="3765176" y="3040003"/>
                  </a:cubicBezTo>
                  <a:cubicBezTo>
                    <a:pt x="3773096" y="3049903"/>
                    <a:pt x="3783106" y="3057933"/>
                    <a:pt x="3792071" y="3066898"/>
                  </a:cubicBezTo>
                  <a:cubicBezTo>
                    <a:pt x="3805982" y="3108631"/>
                    <a:pt x="3807487" y="3119486"/>
                    <a:pt x="3832412" y="3161027"/>
                  </a:cubicBezTo>
                  <a:cubicBezTo>
                    <a:pt x="3849042" y="3188743"/>
                    <a:pt x="3868271" y="3214815"/>
                    <a:pt x="3886200" y="3241709"/>
                  </a:cubicBezTo>
                  <a:cubicBezTo>
                    <a:pt x="3895165" y="3255156"/>
                    <a:pt x="3905867" y="3267595"/>
                    <a:pt x="3913094" y="3282050"/>
                  </a:cubicBezTo>
                  <a:cubicBezTo>
                    <a:pt x="3947215" y="3350294"/>
                    <a:pt x="3923309" y="3324720"/>
                    <a:pt x="3980329" y="3362733"/>
                  </a:cubicBezTo>
                  <a:cubicBezTo>
                    <a:pt x="3989294" y="3376180"/>
                    <a:pt x="3997127" y="3390454"/>
                    <a:pt x="4007223" y="3403074"/>
                  </a:cubicBezTo>
                  <a:cubicBezTo>
                    <a:pt x="4052533" y="3459711"/>
                    <a:pt x="4019493" y="3400718"/>
                    <a:pt x="4047565" y="3456862"/>
                  </a:cubicBezTo>
                  <a:lnTo>
                    <a:pt x="4047565" y="3456862"/>
                  </a:lnTo>
                  <a:lnTo>
                    <a:pt x="4020671" y="27862"/>
                  </a:lnTo>
                  <a:lnTo>
                    <a:pt x="0" y="54756"/>
                  </a:lnTo>
                </a:path>
              </a:pathLst>
            </a:custGeom>
            <a:solidFill>
              <a:schemeClr val="bg1">
                <a:lumMod val="95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2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9372" flipH="1">
            <a:off x="2461438" y="2040265"/>
            <a:ext cx="2105258" cy="2330177"/>
          </a:xfrm>
        </p:spPr>
      </p:pic>
      <p:sp>
        <p:nvSpPr>
          <p:cNvPr id="8" name="ZoneTexte 7"/>
          <p:cNvSpPr txBox="1"/>
          <p:nvPr/>
        </p:nvSpPr>
        <p:spPr>
          <a:xfrm>
            <a:off x="4730289" y="1224958"/>
            <a:ext cx="78247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700" b="1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Distritos más atendidos por el Hospital 12 Octubre y centros asociados </a:t>
            </a:r>
            <a:endParaRPr lang="es-ES" sz="1700" b="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35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9" y="6033424"/>
            <a:ext cx="3667783" cy="828000"/>
          </a:xfrm>
          <a:prstGeom prst="rect">
            <a:avLst/>
          </a:prstGeom>
        </p:spPr>
      </p:pic>
      <p:pic>
        <p:nvPicPr>
          <p:cNvPr id="36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6176963"/>
            <a:ext cx="3793991" cy="5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876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Leelawadee" panose="020B0502040204020203" pitchFamily="34" charset="-34"/>
                <a:cs typeface="Leelawadee" panose="020B0502040204020203" pitchFamily="34" charset="-34"/>
              </a:rPr>
              <a:t>Centros asociados </a:t>
            </a:r>
            <a:endParaRPr lang="es-E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9" name="Croix 18"/>
          <p:cNvSpPr/>
          <p:nvPr/>
        </p:nvSpPr>
        <p:spPr>
          <a:xfrm>
            <a:off x="3705387" y="3066965"/>
            <a:ext cx="331723" cy="344504"/>
          </a:xfrm>
          <a:prstGeom prst="plus">
            <a:avLst>
              <a:gd name="adj" fmla="val 3555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65" y="1885237"/>
            <a:ext cx="327795" cy="417194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5738799" y="1170117"/>
            <a:ext cx="6453201" cy="5657468"/>
            <a:chOff x="-19382" y="1310644"/>
            <a:chExt cx="6453201" cy="5657468"/>
          </a:xfrm>
        </p:grpSpPr>
        <p:grpSp>
          <p:nvGrpSpPr>
            <p:cNvPr id="38" name="Groupe 37"/>
            <p:cNvGrpSpPr/>
            <p:nvPr/>
          </p:nvGrpSpPr>
          <p:grpSpPr>
            <a:xfrm>
              <a:off x="-19382" y="1310644"/>
              <a:ext cx="6203982" cy="5657468"/>
              <a:chOff x="-19382" y="1310644"/>
              <a:chExt cx="6203982" cy="5657468"/>
            </a:xfrm>
          </p:grpSpPr>
          <p:pic>
            <p:nvPicPr>
              <p:cNvPr id="42" name="Image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9382" y="1310644"/>
                <a:ext cx="6116970" cy="5584030"/>
              </a:xfrm>
              <a:prstGeom prst="rect">
                <a:avLst/>
              </a:prstGeom>
            </p:spPr>
          </p:pic>
          <p:sp>
            <p:nvSpPr>
              <p:cNvPr id="43" name="Croix 42"/>
              <p:cNvSpPr/>
              <p:nvPr/>
            </p:nvSpPr>
            <p:spPr>
              <a:xfrm>
                <a:off x="2323041" y="2836263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" name="Croix 43"/>
              <p:cNvSpPr/>
              <p:nvPr/>
            </p:nvSpPr>
            <p:spPr>
              <a:xfrm>
                <a:off x="4738271" y="2548473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" name="Croix 44"/>
              <p:cNvSpPr/>
              <p:nvPr/>
            </p:nvSpPr>
            <p:spPr>
              <a:xfrm>
                <a:off x="946905" y="3623214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" name="Croix 45"/>
              <p:cNvSpPr/>
              <p:nvPr/>
            </p:nvSpPr>
            <p:spPr>
              <a:xfrm>
                <a:off x="118487" y="4928570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" name="Croix 46"/>
              <p:cNvSpPr/>
              <p:nvPr/>
            </p:nvSpPr>
            <p:spPr>
              <a:xfrm>
                <a:off x="5655636" y="4769151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" name="Croix 47"/>
              <p:cNvSpPr/>
              <p:nvPr/>
            </p:nvSpPr>
            <p:spPr>
              <a:xfrm>
                <a:off x="4086028" y="2624935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" name="Croix 48"/>
              <p:cNvSpPr/>
              <p:nvPr/>
            </p:nvSpPr>
            <p:spPr>
              <a:xfrm>
                <a:off x="4196140" y="1771399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" name="Croix 49"/>
              <p:cNvSpPr/>
              <p:nvPr/>
            </p:nvSpPr>
            <p:spPr>
              <a:xfrm>
                <a:off x="4958496" y="6245498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Croix 50"/>
              <p:cNvSpPr/>
              <p:nvPr/>
            </p:nvSpPr>
            <p:spPr>
              <a:xfrm>
                <a:off x="5964375" y="5868920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" name="Croix 51"/>
              <p:cNvSpPr/>
              <p:nvPr/>
            </p:nvSpPr>
            <p:spPr>
              <a:xfrm>
                <a:off x="4135665" y="6025273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Croix 52"/>
              <p:cNvSpPr/>
              <p:nvPr/>
            </p:nvSpPr>
            <p:spPr>
              <a:xfrm>
                <a:off x="3977848" y="6747887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" name="Croix 53"/>
              <p:cNvSpPr/>
              <p:nvPr/>
            </p:nvSpPr>
            <p:spPr>
              <a:xfrm>
                <a:off x="5655636" y="3683994"/>
                <a:ext cx="220225" cy="220225"/>
              </a:xfrm>
              <a:prstGeom prst="plus">
                <a:avLst>
                  <a:gd name="adj" fmla="val 35554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9" name="ZoneTexte 38"/>
            <p:cNvSpPr txBox="1"/>
            <p:nvPr/>
          </p:nvSpPr>
          <p:spPr>
            <a:xfrm>
              <a:off x="228600" y="3116580"/>
              <a:ext cx="1877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70C0"/>
                  </a:solidFill>
                </a:rPr>
                <a:t>CEP Carabanchel Alto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261041" y="3733327"/>
              <a:ext cx="18770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70C0"/>
                  </a:solidFill>
                </a:rPr>
                <a:t>CEP </a:t>
              </a:r>
              <a:r>
                <a:rPr lang="es-ES" b="1" dirty="0" err="1" smtClean="0">
                  <a:solidFill>
                    <a:srgbClr val="0070C0"/>
                  </a:solidFill>
                </a:rPr>
                <a:t>Orcasitas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556759" y="5655868"/>
              <a:ext cx="18770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70C0"/>
                  </a:solidFill>
                </a:rPr>
                <a:t>CEP Villaverde Cruce</a:t>
              </a:r>
              <a:endParaRPr lang="es-ES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82" y="2471228"/>
            <a:ext cx="504825" cy="504825"/>
          </a:xfrm>
        </p:spPr>
      </p:pic>
      <p:sp>
        <p:nvSpPr>
          <p:cNvPr id="2" name="ZoneTexte 1"/>
          <p:cNvSpPr txBox="1"/>
          <p:nvPr/>
        </p:nvSpPr>
        <p:spPr>
          <a:xfrm>
            <a:off x="820271" y="4511784"/>
            <a:ext cx="480717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dirty="0"/>
              <a:t>Centro de Salud Mental de Carabanchel</a:t>
            </a:r>
          </a:p>
          <a:p>
            <a:pPr>
              <a:lnSpc>
                <a:spcPct val="150000"/>
              </a:lnSpc>
            </a:pPr>
            <a:r>
              <a:rPr lang="es-ES" dirty="0"/>
              <a:t>Centro de Salud Mental de Fátima-</a:t>
            </a:r>
            <a:r>
              <a:rPr lang="es-ES" dirty="0" err="1"/>
              <a:t>Puertabonita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dirty="0"/>
              <a:t>Centro de Salud Mental de Usera</a:t>
            </a:r>
          </a:p>
          <a:p>
            <a:pPr>
              <a:lnSpc>
                <a:spcPct val="150000"/>
              </a:lnSpc>
            </a:pPr>
            <a:r>
              <a:rPr lang="es-ES" dirty="0"/>
              <a:t>Centro de Salud Mental de Villaverde</a:t>
            </a:r>
          </a:p>
          <a:p>
            <a:pPr>
              <a:lnSpc>
                <a:spcPct val="150000"/>
              </a:lnSpc>
            </a:pPr>
            <a:r>
              <a:rPr lang="es-ES" dirty="0"/>
              <a:t>Hospital de Día Pradera de San Isidro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78865" y="1877699"/>
            <a:ext cx="49150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Centros de Especialidades (</a:t>
            </a:r>
            <a:r>
              <a:rPr lang="es-ES" sz="2400" b="1" dirty="0" smtClean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CEP</a:t>
            </a:r>
            <a:r>
              <a:rPr lang="es-ES" sz="2400" b="1" dirty="0">
                <a:solidFill>
                  <a:srgbClr val="0070C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es-ES" dirty="0"/>
          </a:p>
        </p:txBody>
      </p:sp>
      <p:sp>
        <p:nvSpPr>
          <p:cNvPr id="28" name="ZoneTexte 27"/>
          <p:cNvSpPr txBox="1"/>
          <p:nvPr/>
        </p:nvSpPr>
        <p:spPr>
          <a:xfrm>
            <a:off x="367627" y="3040525"/>
            <a:ext cx="33079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Centros de Salud (CS</a:t>
            </a:r>
            <a:r>
              <a:rPr lang="es-ES" sz="2400" b="1" dirty="0" smtClean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es-ES" dirty="0"/>
          </a:p>
        </p:txBody>
      </p:sp>
      <p:sp>
        <p:nvSpPr>
          <p:cNvPr id="29" name="ZoneTexte 28"/>
          <p:cNvSpPr txBox="1"/>
          <p:nvPr/>
        </p:nvSpPr>
        <p:spPr>
          <a:xfrm>
            <a:off x="378865" y="4135003"/>
            <a:ext cx="51886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ES" sz="2400" b="1" dirty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Centros de Salud Mental (CSM</a:t>
            </a:r>
            <a:r>
              <a:rPr lang="es-ES" sz="2400" b="1" dirty="0" smtClean="0">
                <a:solidFill>
                  <a:prstClr val="black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12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621</Words>
  <Application>Microsoft Office PowerPoint</Application>
  <PresentationFormat>Panorámica</PresentationFormat>
  <Paragraphs>151</Paragraphs>
  <Slides>13</Slides>
  <Notes>6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Leelawadee</vt:lpstr>
      <vt:lpstr>Source Sans Pro</vt:lpstr>
      <vt:lpstr>Wingdings</vt:lpstr>
      <vt:lpstr>Tema de Office</vt:lpstr>
      <vt:lpstr>JORNADA DE PUERTAS ABIERTAS</vt:lpstr>
      <vt:lpstr>Inaugurado en 1973           50 aniversario</vt:lpstr>
      <vt:lpstr>Presentación de PowerPoint</vt:lpstr>
      <vt:lpstr>Laboratorios</vt:lpstr>
      <vt:lpstr>Presentación de PowerPoint</vt:lpstr>
      <vt:lpstr>Presentación de PowerPoint</vt:lpstr>
      <vt:lpstr>Instituto Investigación Imas12 . Investigación biomédica multidisciplinar Captación e integración de talento Creación de sinergias</vt:lpstr>
      <vt:lpstr>Área Sanitaria  Dirección Asistencial Centro</vt:lpstr>
      <vt:lpstr>Centros asociados </vt:lpstr>
      <vt:lpstr>¿QUÉ OFRECEMOS?</vt:lpstr>
      <vt:lpstr>Especialidades de 9 a 10h:</vt:lpstr>
      <vt:lpstr>Charlas específicas y visitas:  Dos rondas 12h15 y 13h a la salida del Auditorio</vt:lpstr>
      <vt:lpstr>Visitas:  Dos rondas 12h15 y 13h a la salida del Auditorio</vt:lpstr>
    </vt:vector>
  </TitlesOfParts>
  <Company>Comunidad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PUERTAS ABIERTAS</dc:title>
  <dc:creator>Marcos Morales.Adrian</dc:creator>
  <cp:lastModifiedBy>Marcos Morales.Adrian</cp:lastModifiedBy>
  <cp:revision>23</cp:revision>
  <dcterms:created xsi:type="dcterms:W3CDTF">2023-03-17T12:09:33Z</dcterms:created>
  <dcterms:modified xsi:type="dcterms:W3CDTF">2023-03-27T10:05:36Z</dcterms:modified>
</cp:coreProperties>
</file>