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94" r:id="rId3"/>
    <p:sldId id="291" r:id="rId4"/>
    <p:sldId id="285" r:id="rId5"/>
    <p:sldId id="292" r:id="rId6"/>
    <p:sldId id="293" r:id="rId7"/>
    <p:sldId id="275" r:id="rId8"/>
  </p:sldIdLst>
  <p:sldSz cx="6858000" cy="51435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Bradley Hand ITC" panose="03070402050302030203" pitchFamily="66" charset="0"/>
      <p:regular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64DD76-8861-478B-930E-2A85BB4BE750}">
  <a:tblStyle styleId="{F564DD76-8861-478B-930E-2A85BB4BE7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 varScale="1">
        <p:scale>
          <a:sx n="88" d="100"/>
          <a:sy n="88" d="100"/>
        </p:scale>
        <p:origin x="12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1820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73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48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2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10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9" y="0"/>
            <a:ext cx="6858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pic>
        <p:nvPicPr>
          <p:cNvPr id="11" name="Shape 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4400" y="645550"/>
            <a:ext cx="514935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2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9" y="0"/>
            <a:ext cx="6858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pic>
        <p:nvPicPr>
          <p:cNvPr id="32" name="Shape 3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57650" y="648725"/>
            <a:ext cx="5348475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57650" y="1443000"/>
            <a:ext cx="259605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SzPts val="2000"/>
              <a:buChar char="»"/>
              <a:defRPr sz="1500"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1500"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1500"/>
            </a:lvl3pPr>
            <a:lvl4pPr marL="1371600" lvl="3" indent="-2667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510094" y="1443000"/>
            <a:ext cx="259605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SzPts val="2000"/>
              <a:buChar char="»"/>
              <a:defRPr sz="1500"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1500"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1500"/>
            </a:lvl3pPr>
            <a:lvl4pPr marL="1371600" lvl="3" indent="-2667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5824819" y="648725"/>
            <a:ext cx="411525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rot="10800000" flipH="1">
            <a:off x="-19" y="1289850"/>
            <a:ext cx="6858000" cy="3856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pic>
        <p:nvPicPr>
          <p:cNvPr id="64" name="Shape 6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5824819" y="648725"/>
            <a:ext cx="411525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00BEF2"/>
                </a:solidFill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57650" y="648725"/>
            <a:ext cx="5348475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57650" y="1434950"/>
            <a:ext cx="5348475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824819" y="648725"/>
            <a:ext cx="411525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hape 71"/>
          <p:cNvGrpSpPr/>
          <p:nvPr/>
        </p:nvGrpSpPr>
        <p:grpSpPr>
          <a:xfrm>
            <a:off x="5236713" y="2672605"/>
            <a:ext cx="755054" cy="715670"/>
            <a:chOff x="5300400" y="3670175"/>
            <a:chExt cx="421300" cy="399325"/>
          </a:xfrm>
        </p:grpSpPr>
        <p:sp>
          <p:nvSpPr>
            <p:cNvPr id="72" name="Shape 72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00BEF2"/>
                </a:solidFill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00BEF2"/>
                </a:solidFill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00BEF2"/>
                </a:solidFill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00BEF2"/>
                </a:solidFill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BE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00BEF2"/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26" y="2887346"/>
            <a:ext cx="3291847" cy="697993"/>
          </a:xfrm>
          <a:prstGeom prst="rect">
            <a:avLst/>
          </a:prstGeom>
        </p:spPr>
      </p:pic>
      <p:pic>
        <p:nvPicPr>
          <p:cNvPr id="2050" name="Picture 2" descr="https://lh3.googleusercontent.com/_bMQVdygfNIvd0V5Q6pVDHVTnOdHYQ1jwskdcjCjXTTHF3zUPrhiz97Q9Q4K9mGOrcOasrqmz_t1zFGkh_JbVOwLBr32Czb3nHCzRmtawlYHaJ0ezjtVQ1eEqV05Xg4sZ7ItzAHpfDds6YA43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91"/>
          <a:stretch/>
        </p:blipFill>
        <p:spPr bwMode="auto">
          <a:xfrm>
            <a:off x="1" y="0"/>
            <a:ext cx="2897312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Shape 578"/>
          <p:cNvGrpSpPr/>
          <p:nvPr/>
        </p:nvGrpSpPr>
        <p:grpSpPr>
          <a:xfrm>
            <a:off x="2990533" y="3594139"/>
            <a:ext cx="263707" cy="245115"/>
            <a:chOff x="5241175" y="4959100"/>
            <a:chExt cx="539775" cy="517775"/>
          </a:xfrm>
        </p:grpSpPr>
        <p:sp>
          <p:nvSpPr>
            <p:cNvPr id="21" name="Shape 57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Shape 58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Shape 581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" name="Shape 58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Shape 58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Shape 58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29" name="Picture 2" descr="rinones[1]">
            <a:extLst>
              <a:ext uri="{FF2B5EF4-FFF2-40B4-BE49-F238E27FC236}">
                <a16:creationId xmlns:a16="http://schemas.microsoft.com/office/drawing/2014/main" id="{62B0C1C8-D0CA-4A0F-A81E-D986C7ED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61" y="3556742"/>
            <a:ext cx="1083686" cy="8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145544" y="1857807"/>
            <a:ext cx="4198793" cy="646331"/>
          </a:xfrm>
          <a:prstGeom prst="rect">
            <a:avLst/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NEFROLOGÍA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0BB772-976D-B229-40B7-4029B1716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637" y="0"/>
            <a:ext cx="2179834" cy="1485405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A0480E84-A863-9DEC-AD2A-D8C6CC04582B}"/>
              </a:ext>
            </a:extLst>
          </p:cNvPr>
          <p:cNvSpPr/>
          <p:nvPr/>
        </p:nvSpPr>
        <p:spPr>
          <a:xfrm>
            <a:off x="4344337" y="703943"/>
            <a:ext cx="1010527" cy="2830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C3FEB0E-9276-40B8-99B5-68103AC580D2}"/>
              </a:ext>
            </a:extLst>
          </p:cNvPr>
          <p:cNvSpPr/>
          <p:nvPr/>
        </p:nvSpPr>
        <p:spPr>
          <a:xfrm>
            <a:off x="920002" y="178739"/>
            <a:ext cx="5017995" cy="39879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>
                <a:solidFill>
                  <a:schemeClr val="bg1"/>
                </a:solidFill>
                <a:latin typeface="Source Sans Pro" panose="020B0604020202020204" charset="0"/>
              </a:rPr>
              <a:t>Nuestro servicio en datos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F5F9A8B-4C17-41E0-AD69-A3E8AC445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4" y="792168"/>
            <a:ext cx="2309237" cy="15498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6BBB80-E79A-405A-BB61-5CECF6363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70" y="2474872"/>
            <a:ext cx="2284294" cy="15118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088" y="1025325"/>
            <a:ext cx="2097609" cy="1272320"/>
          </a:xfrm>
          <a:prstGeom prst="rect">
            <a:avLst/>
          </a:prstGeom>
        </p:spPr>
      </p:pic>
      <p:sp>
        <p:nvSpPr>
          <p:cNvPr id="17" name="Rectángulo: esquinas redondeadas 17">
            <a:extLst>
              <a:ext uri="{FF2B5EF4-FFF2-40B4-BE49-F238E27FC236}">
                <a16:creationId xmlns:a16="http://schemas.microsoft.com/office/drawing/2014/main" id="{FE038A16-FE4F-4A05-A9CB-4E435FA083A0}"/>
              </a:ext>
            </a:extLst>
          </p:cNvPr>
          <p:cNvSpPr/>
          <p:nvPr/>
        </p:nvSpPr>
        <p:spPr>
          <a:xfrm>
            <a:off x="2619822" y="792168"/>
            <a:ext cx="1692139" cy="312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ource Sans Pro" panose="020B0604020202020204" charset="0"/>
              </a:rPr>
              <a:t>Trasplante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412" y="1074769"/>
            <a:ext cx="2338131" cy="690416"/>
          </a:xfrm>
          <a:prstGeom prst="rect">
            <a:avLst/>
          </a:prstGeom>
        </p:spPr>
      </p:pic>
      <p:sp>
        <p:nvSpPr>
          <p:cNvPr id="23" name="Rectángulo: esquinas redondeadas 25">
            <a:extLst>
              <a:ext uri="{FF2B5EF4-FFF2-40B4-BE49-F238E27FC236}">
                <a16:creationId xmlns:a16="http://schemas.microsoft.com/office/drawing/2014/main" id="{89CC252E-9A30-400B-BA5F-9C0D7771A528}"/>
              </a:ext>
            </a:extLst>
          </p:cNvPr>
          <p:cNvSpPr/>
          <p:nvPr/>
        </p:nvSpPr>
        <p:spPr>
          <a:xfrm>
            <a:off x="4899409" y="788763"/>
            <a:ext cx="1692139" cy="3123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ource Sans Pro" panose="020B0604020202020204" charset="0"/>
              </a:rPr>
              <a:t>Diálisis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9" y="2469761"/>
            <a:ext cx="2423400" cy="12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C3FEB0E-9276-40B8-99B5-68103AC580D2}"/>
              </a:ext>
            </a:extLst>
          </p:cNvPr>
          <p:cNvSpPr/>
          <p:nvPr/>
        </p:nvSpPr>
        <p:spPr>
          <a:xfrm>
            <a:off x="920002" y="178739"/>
            <a:ext cx="5017995" cy="39879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>
                <a:solidFill>
                  <a:schemeClr val="bg1"/>
                </a:solidFill>
                <a:latin typeface="Source Sans Pro" panose="020B0604020202020204" charset="0"/>
              </a:rPr>
              <a:t>Nuestro servicio en datos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EF333D-190E-4337-8CBD-6F48C818F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978" y="2640315"/>
            <a:ext cx="2287700" cy="15118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16" y="799673"/>
            <a:ext cx="1931538" cy="170351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631" y="860731"/>
            <a:ext cx="2471453" cy="14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3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57650" y="1129481"/>
            <a:ext cx="5348475" cy="5035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en" sz="1500" dirty="0"/>
              <a:t>CARACTERÍSTICAS DEL SERVICIO</a:t>
            </a:r>
            <a:endParaRPr sz="1500" dirty="0"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5824819" y="1129481"/>
            <a:ext cx="411525" cy="5035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105C89-BBDC-4BC7-9443-9BAE43A89BAD}"/>
              </a:ext>
            </a:extLst>
          </p:cNvPr>
          <p:cNvSpPr txBox="1"/>
          <p:nvPr/>
        </p:nvSpPr>
        <p:spPr>
          <a:xfrm>
            <a:off x="5187636" y="1460375"/>
            <a:ext cx="155412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Tutores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E651D82-482F-4E1A-8F6E-FA615561A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88" y="3673103"/>
            <a:ext cx="1289330" cy="35528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382D8D1F-94F6-4F73-8A03-F60A1DED184A}"/>
              </a:ext>
            </a:extLst>
          </p:cNvPr>
          <p:cNvSpPr txBox="1"/>
          <p:nvPr/>
        </p:nvSpPr>
        <p:spPr>
          <a:xfrm>
            <a:off x="3984619" y="149861"/>
            <a:ext cx="2680255" cy="6540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NEFROLOGÍA</a:t>
            </a:r>
          </a:p>
          <a:p>
            <a:pPr algn="ctr"/>
            <a:endParaRPr lang="es-ES" sz="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es-ES" sz="105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EFA6E7BF-97FF-4EB8-852B-312691EAC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69" y="439035"/>
            <a:ext cx="1472453" cy="3122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2" descr="rinones[1]">
            <a:extLst>
              <a:ext uri="{FF2B5EF4-FFF2-40B4-BE49-F238E27FC236}">
                <a16:creationId xmlns:a16="http://schemas.microsoft.com/office/drawing/2014/main" id="{0396DD33-4761-4027-9F18-AB9993216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04" y="231310"/>
            <a:ext cx="598662" cy="44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6A383962-46D5-4C77-B901-F4E4BDA185B0}"/>
              </a:ext>
            </a:extLst>
          </p:cNvPr>
          <p:cNvSpPr/>
          <p:nvPr/>
        </p:nvSpPr>
        <p:spPr>
          <a:xfrm>
            <a:off x="806824" y="893664"/>
            <a:ext cx="5017995" cy="39879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i="1" dirty="0">
                <a:solidFill>
                  <a:schemeClr val="bg1"/>
                </a:solidFill>
                <a:latin typeface="Source Sans Pro" panose="020B0604020202020204" charset="0"/>
              </a:rPr>
              <a:t>Un programa formativo </a:t>
            </a:r>
            <a:r>
              <a:rPr lang="es-ES" sz="2400" b="1" i="1" dirty="0">
                <a:solidFill>
                  <a:schemeClr val="accent4">
                    <a:lumMod val="50000"/>
                  </a:schemeClr>
                </a:solidFill>
                <a:latin typeface="Bradley Hand ITC" panose="03070402050302030203" pitchFamily="66" charset="0"/>
              </a:rPr>
              <a:t>para ti </a:t>
            </a:r>
            <a:r>
              <a:rPr lang="es-ES" sz="2400" b="1" i="1" dirty="0">
                <a:solidFill>
                  <a:schemeClr val="bg1"/>
                </a:solidFill>
                <a:latin typeface="Source Sans Pro" panose="020B0604020202020204" charset="0"/>
              </a:rPr>
              <a:t>…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A97F931-EECA-4BA8-B9E7-56187B9951DB}"/>
              </a:ext>
            </a:extLst>
          </p:cNvPr>
          <p:cNvSpPr txBox="1"/>
          <p:nvPr/>
        </p:nvSpPr>
        <p:spPr>
          <a:xfrm>
            <a:off x="96652" y="3343621"/>
            <a:ext cx="2494407" cy="80021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B0F0"/>
                </a:solidFill>
              </a:rPr>
              <a:t>Sesiones clínicas</a:t>
            </a:r>
          </a:p>
          <a:p>
            <a:r>
              <a:rPr lang="es-ES" sz="900" u="sng" dirty="0">
                <a:solidFill>
                  <a:schemeClr val="accent1">
                    <a:lumMod val="50000"/>
                  </a:schemeClr>
                </a:solidFill>
              </a:rPr>
              <a:t>Lunes:</a:t>
            </a:r>
            <a:r>
              <a:rPr lang="es-ES" sz="900" dirty="0">
                <a:solidFill>
                  <a:schemeClr val="accent1">
                    <a:lumMod val="50000"/>
                  </a:schemeClr>
                </a:solidFill>
              </a:rPr>
              <a:t> Casos Trasplante</a:t>
            </a:r>
          </a:p>
          <a:p>
            <a:r>
              <a:rPr lang="es-ES" sz="900" u="sng" dirty="0">
                <a:solidFill>
                  <a:schemeClr val="accent1">
                    <a:lumMod val="50000"/>
                  </a:schemeClr>
                </a:solidFill>
              </a:rPr>
              <a:t>Martes: </a:t>
            </a:r>
            <a:r>
              <a:rPr lang="es-ES" sz="900" dirty="0">
                <a:solidFill>
                  <a:schemeClr val="accent1">
                    <a:lumMod val="50000"/>
                  </a:schemeClr>
                </a:solidFill>
              </a:rPr>
              <a:t>Sesión de residentes</a:t>
            </a:r>
          </a:p>
          <a:p>
            <a:r>
              <a:rPr lang="es-ES" sz="900" u="sng" dirty="0">
                <a:solidFill>
                  <a:schemeClr val="accent1">
                    <a:lumMod val="50000"/>
                  </a:schemeClr>
                </a:solidFill>
              </a:rPr>
              <a:t>Miércoles:</a:t>
            </a:r>
            <a:r>
              <a:rPr lang="es-ES" sz="900" dirty="0">
                <a:solidFill>
                  <a:schemeClr val="accent1">
                    <a:lumMod val="50000"/>
                  </a:schemeClr>
                </a:solidFill>
              </a:rPr>
              <a:t> Bibliográfica/Patología</a:t>
            </a:r>
          </a:p>
          <a:p>
            <a:r>
              <a:rPr lang="es-ES" sz="900" u="sng" dirty="0">
                <a:solidFill>
                  <a:schemeClr val="accent1">
                    <a:lumMod val="50000"/>
                  </a:schemeClr>
                </a:solidFill>
              </a:rPr>
              <a:t>Jueves:</a:t>
            </a:r>
            <a:r>
              <a:rPr lang="es-ES" sz="900" dirty="0">
                <a:solidFill>
                  <a:schemeClr val="accent1">
                    <a:lumMod val="50000"/>
                  </a:schemeClr>
                </a:solidFill>
              </a:rPr>
              <a:t> Casos clínicos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1EF35F0-59E2-4D22-81E5-109E3712BF94}"/>
              </a:ext>
            </a:extLst>
          </p:cNvPr>
          <p:cNvSpPr txBox="1"/>
          <p:nvPr/>
        </p:nvSpPr>
        <p:spPr>
          <a:xfrm>
            <a:off x="1904465" y="3364667"/>
            <a:ext cx="1506239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C00000"/>
                </a:solidFill>
              </a:rPr>
              <a:t>Sesión de residentes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Bibliográfica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A. Patológica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Morbi-mortalidad</a:t>
            </a:r>
          </a:p>
        </p:txBody>
      </p:sp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9C226D9B-1CF3-4EF2-90D1-D6BCB0A99859}"/>
              </a:ext>
            </a:extLst>
          </p:cNvPr>
          <p:cNvSpPr/>
          <p:nvPr/>
        </p:nvSpPr>
        <p:spPr>
          <a:xfrm>
            <a:off x="3614770" y="3108568"/>
            <a:ext cx="1192167" cy="503550"/>
          </a:xfrm>
          <a:prstGeom prst="wedgeRoundRectCallout">
            <a:avLst>
              <a:gd name="adj1" fmla="val 2142"/>
              <a:gd name="adj2" fmla="val 66505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accent6"/>
                </a:solidFill>
              </a:rPr>
              <a:t>Acceso a revistas online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1AD16E-90AC-4BBD-87FA-668866E1E69A}"/>
              </a:ext>
            </a:extLst>
          </p:cNvPr>
          <p:cNvSpPr txBox="1"/>
          <p:nvPr/>
        </p:nvSpPr>
        <p:spPr>
          <a:xfrm>
            <a:off x="3165386" y="4565965"/>
            <a:ext cx="198656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Libranzas de guardias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1977405-3540-486C-834D-291D478C2C63}"/>
              </a:ext>
            </a:extLst>
          </p:cNvPr>
          <p:cNvSpPr txBox="1"/>
          <p:nvPr/>
        </p:nvSpPr>
        <p:spPr>
          <a:xfrm>
            <a:off x="4995595" y="1958626"/>
            <a:ext cx="184897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200" b="1" dirty="0">
                <a:solidFill>
                  <a:schemeClr val="accent6"/>
                </a:solidFill>
              </a:rPr>
              <a:t>Formación integral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200" dirty="0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9B237947-54E1-4270-AA68-4124AA1F1DEF}"/>
              </a:ext>
            </a:extLst>
          </p:cNvPr>
          <p:cNvSpPr/>
          <p:nvPr/>
        </p:nvSpPr>
        <p:spPr>
          <a:xfrm>
            <a:off x="5120125" y="2282084"/>
            <a:ext cx="1661733" cy="3123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ource Sans Pro" panose="020B0604020202020204" charset="0"/>
              </a:rPr>
              <a:t>Ecografía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82C1ADD9-B033-46AD-81E9-B1960F6341D9}"/>
              </a:ext>
            </a:extLst>
          </p:cNvPr>
          <p:cNvSpPr/>
          <p:nvPr/>
        </p:nvSpPr>
        <p:spPr>
          <a:xfrm>
            <a:off x="5120125" y="2572413"/>
            <a:ext cx="1661733" cy="3123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ource Sans Pro" panose="020B0604020202020204" charset="0"/>
              </a:rPr>
              <a:t>Intervencionismo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2D82EC4-A5E2-43F0-9848-3F3BCD0F4037}"/>
              </a:ext>
            </a:extLst>
          </p:cNvPr>
          <p:cNvSpPr/>
          <p:nvPr/>
        </p:nvSpPr>
        <p:spPr>
          <a:xfrm>
            <a:off x="5120125" y="2886510"/>
            <a:ext cx="1661733" cy="31234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ource Sans Pro" panose="020B0604020202020204" charset="0"/>
              </a:rPr>
              <a:t>Diálisis Peritoneal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B65208-A778-4BA3-9897-9C5BF6DE2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699" y="2003819"/>
            <a:ext cx="269501" cy="26950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3E4BD722-D504-4C06-82B9-E4FC8E8C9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24" y="3074120"/>
            <a:ext cx="269501" cy="269501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FB9F0DD3-3961-4CF6-B684-AD49A9614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3162" y="4544555"/>
            <a:ext cx="319817" cy="31981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A204BB9-3D15-455D-8539-C71F479BF0BE}"/>
              </a:ext>
            </a:extLst>
          </p:cNvPr>
          <p:cNvSpPr/>
          <p:nvPr/>
        </p:nvSpPr>
        <p:spPr>
          <a:xfrm>
            <a:off x="96653" y="4465536"/>
            <a:ext cx="2494407" cy="6001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>
                    <a:lumMod val="50000"/>
                  </a:schemeClr>
                </a:solidFill>
              </a:rPr>
              <a:t>Publicaciones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>
                    <a:lumMod val="50000"/>
                  </a:schemeClr>
                </a:solidFill>
              </a:rPr>
              <a:t>Presentaciones en congresos</a:t>
            </a:r>
          </a:p>
          <a:p>
            <a: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1">
                    <a:lumMod val="50000"/>
                  </a:schemeClr>
                </a:solidFill>
              </a:rPr>
              <a:t>Proyectos de investigación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F10E6C73-3490-4B3D-BF02-5CC87DA12681}"/>
              </a:ext>
            </a:extLst>
          </p:cNvPr>
          <p:cNvSpPr/>
          <p:nvPr/>
        </p:nvSpPr>
        <p:spPr>
          <a:xfrm>
            <a:off x="437318" y="4195809"/>
            <a:ext cx="1330969" cy="3361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1" dirty="0">
                <a:solidFill>
                  <a:schemeClr val="bg1"/>
                </a:solidFill>
                <a:latin typeface="Source Sans Pro" panose="020B0604020202020204" charset="0"/>
              </a:rPr>
              <a:t>Investigación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C1FE71B2-5636-46F9-8F0D-335FEC90D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18" y="4227147"/>
            <a:ext cx="269501" cy="2695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891" y="1633030"/>
            <a:ext cx="4711025" cy="1456361"/>
          </a:xfrm>
          <a:prstGeom prst="rect">
            <a:avLst/>
          </a:prstGeom>
        </p:spPr>
      </p:pic>
      <p:sp>
        <p:nvSpPr>
          <p:cNvPr id="30" name="Rectángulo: esquinas redondeadas 16">
            <a:extLst>
              <a:ext uri="{FF2B5EF4-FFF2-40B4-BE49-F238E27FC236}">
                <a16:creationId xmlns:a16="http://schemas.microsoft.com/office/drawing/2014/main" id="{1DBD45EC-BBF8-4DCC-8781-BF3C7066E071}"/>
              </a:ext>
            </a:extLst>
          </p:cNvPr>
          <p:cNvSpPr/>
          <p:nvPr/>
        </p:nvSpPr>
        <p:spPr>
          <a:xfrm>
            <a:off x="1871484" y="1349019"/>
            <a:ext cx="1778365" cy="3361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i="1" dirty="0">
                <a:solidFill>
                  <a:schemeClr val="bg1"/>
                </a:solidFill>
                <a:latin typeface="Source Sans Pro" panose="020B0604020202020204" charset="0"/>
              </a:rPr>
              <a:t>Rotaciones (meses)</a:t>
            </a:r>
          </a:p>
        </p:txBody>
      </p:sp>
      <p:sp>
        <p:nvSpPr>
          <p:cNvPr id="42" name="Rectángulo: esquinas redondeadas 39">
            <a:extLst>
              <a:ext uri="{FF2B5EF4-FFF2-40B4-BE49-F238E27FC236}">
                <a16:creationId xmlns:a16="http://schemas.microsoft.com/office/drawing/2014/main" id="{B6F68F78-177E-4EB6-B220-2E4FE243689D}"/>
              </a:ext>
            </a:extLst>
          </p:cNvPr>
          <p:cNvSpPr/>
          <p:nvPr/>
        </p:nvSpPr>
        <p:spPr>
          <a:xfrm>
            <a:off x="491125" y="3042782"/>
            <a:ext cx="920816" cy="33616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>
                <a:solidFill>
                  <a:schemeClr val="bg1"/>
                </a:solidFill>
                <a:latin typeface="Source Sans Pro" panose="020B0604020202020204" charset="0"/>
              </a:rPr>
              <a:t>Docencia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8569" y="3548672"/>
            <a:ext cx="1869431" cy="6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1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5824819" y="1129481"/>
            <a:ext cx="411525" cy="5035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90CEDE-C28E-4D5B-BC8D-5D69332DE579}"/>
              </a:ext>
            </a:extLst>
          </p:cNvPr>
          <p:cNvSpPr txBox="1"/>
          <p:nvPr/>
        </p:nvSpPr>
        <p:spPr>
          <a:xfrm>
            <a:off x="806825" y="1851458"/>
            <a:ext cx="2552863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s-ES" sz="1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dirty="0">
                <a:solidFill>
                  <a:srgbClr val="002060"/>
                </a:solidFill>
              </a:rPr>
              <a:t>Enfermedades </a:t>
            </a:r>
            <a:r>
              <a:rPr lang="es-ES" sz="1100" b="1" dirty="0">
                <a:solidFill>
                  <a:srgbClr val="002060"/>
                </a:solidFill>
              </a:rPr>
              <a:t>glomerulares complejas </a:t>
            </a:r>
            <a:r>
              <a:rPr lang="es-ES" sz="1100" dirty="0">
                <a:solidFill>
                  <a:srgbClr val="002060"/>
                </a:solidFill>
              </a:rPr>
              <a:t>(niños y adultos)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dirty="0">
                <a:solidFill>
                  <a:srgbClr val="002060"/>
                </a:solidFill>
              </a:rPr>
              <a:t>Trasplante cruzado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DC1892E-3290-4A2B-8B84-32C5CF3BE052}"/>
              </a:ext>
            </a:extLst>
          </p:cNvPr>
          <p:cNvSpPr txBox="1"/>
          <p:nvPr/>
        </p:nvSpPr>
        <p:spPr>
          <a:xfrm>
            <a:off x="725890" y="3803384"/>
            <a:ext cx="230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llevada por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Nefrólogos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7EA241-E303-4A6C-918C-50135FE64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103" y="2320287"/>
            <a:ext cx="495924" cy="371789"/>
          </a:xfrm>
          <a:prstGeom prst="rect">
            <a:avLst/>
          </a:prstGeom>
        </p:spPr>
      </p:pic>
      <p:sp>
        <p:nvSpPr>
          <p:cNvPr id="20" name="Cinta: inclinada hacia arriba 19">
            <a:extLst>
              <a:ext uri="{FF2B5EF4-FFF2-40B4-BE49-F238E27FC236}">
                <a16:creationId xmlns:a16="http://schemas.microsoft.com/office/drawing/2014/main" id="{7FB2A4CB-B3F6-4800-8219-D241BB5A023A}"/>
              </a:ext>
            </a:extLst>
          </p:cNvPr>
          <p:cNvSpPr/>
          <p:nvPr/>
        </p:nvSpPr>
        <p:spPr>
          <a:xfrm>
            <a:off x="715283" y="801196"/>
            <a:ext cx="2541203" cy="1013305"/>
          </a:xfrm>
          <a:prstGeom prst="ribbon2">
            <a:avLst>
              <a:gd name="adj1" fmla="val 2918"/>
              <a:gd name="adj2" fmla="val 75000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Centro de Referencia del Sistema </a:t>
            </a:r>
          </a:p>
          <a:p>
            <a:r>
              <a:rPr lang="es-ES" sz="1100" dirty="0"/>
              <a:t>Nacional de Salud </a:t>
            </a:r>
            <a:r>
              <a:rPr lang="es-ES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s-ES" sz="11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CSUR)</a:t>
            </a:r>
          </a:p>
          <a:p>
            <a:r>
              <a:rPr lang="es-ES" sz="1100" dirty="0"/>
              <a:t>Red internacional</a:t>
            </a:r>
            <a:r>
              <a:rPr lang="es-ES" sz="11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(ERK-NET)</a:t>
            </a:r>
          </a:p>
          <a:p>
            <a:endParaRPr lang="es-ES" sz="11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0A06EB5-14F8-4445-8B6C-5F0A6DFB180E}"/>
              </a:ext>
            </a:extLst>
          </p:cNvPr>
          <p:cNvSpPr txBox="1"/>
          <p:nvPr/>
        </p:nvSpPr>
        <p:spPr>
          <a:xfrm>
            <a:off x="783392" y="2687810"/>
            <a:ext cx="2191344" cy="119690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02CC18EF-B2FB-469A-88B7-00F1A3225557}"/>
              </a:ext>
            </a:extLst>
          </p:cNvPr>
          <p:cNvSpPr/>
          <p:nvPr/>
        </p:nvSpPr>
        <p:spPr>
          <a:xfrm>
            <a:off x="1051407" y="318403"/>
            <a:ext cx="5017995" cy="39879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>
                <a:solidFill>
                  <a:schemeClr val="bg1"/>
                </a:solidFill>
                <a:latin typeface="Source Sans Pro" panose="020B0604020202020204" charset="0"/>
              </a:rPr>
              <a:t>¿qué nos hace diferentes?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5530813-B5D8-48B7-82BD-D328AE64D932}"/>
              </a:ext>
            </a:extLst>
          </p:cNvPr>
          <p:cNvSpPr/>
          <p:nvPr/>
        </p:nvSpPr>
        <p:spPr>
          <a:xfrm>
            <a:off x="3617414" y="1701839"/>
            <a:ext cx="2618930" cy="86384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7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</a:rPr>
              <a:t>Líder en trasplante renal </a:t>
            </a:r>
          </a:p>
          <a:p>
            <a:pPr marL="171450" lvl="7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002060"/>
                </a:solidFill>
              </a:rPr>
              <a:t>Único</a:t>
            </a:r>
            <a:r>
              <a:rPr lang="es-ES" sz="1000" dirty="0">
                <a:solidFill>
                  <a:srgbClr val="002060"/>
                </a:solidFill>
              </a:rPr>
              <a:t> centro de trasplante órgano sólido múltiple </a:t>
            </a:r>
          </a:p>
          <a:p>
            <a:pPr marL="171450" lvl="7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02060"/>
                </a:solidFill>
              </a:rPr>
              <a:t>Con clínico de Madrid, único con </a:t>
            </a:r>
            <a:r>
              <a:rPr lang="es-ES" sz="1000" b="1" dirty="0">
                <a:solidFill>
                  <a:schemeClr val="tx1"/>
                </a:solidFill>
              </a:rPr>
              <a:t>Asistolia tipo II</a:t>
            </a:r>
          </a:p>
        </p:txBody>
      </p:sp>
      <p:pic>
        <p:nvPicPr>
          <p:cNvPr id="28" name="Imagen 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13" y="1541277"/>
            <a:ext cx="381337" cy="1301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/>
          <p:cNvSpPr/>
          <p:nvPr/>
        </p:nvSpPr>
        <p:spPr>
          <a:xfrm>
            <a:off x="1188094" y="2838331"/>
            <a:ext cx="1477126" cy="78994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1125978" y="2921672"/>
            <a:ext cx="16436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Unidad de Cuidados Intermedios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1" name="Rectángulo: esquinas redondeadas 1">
            <a:extLst>
              <a:ext uri="{FF2B5EF4-FFF2-40B4-BE49-F238E27FC236}">
                <a16:creationId xmlns:a16="http://schemas.microsoft.com/office/drawing/2014/main" id="{45530813-B5D8-48B7-82BD-D328AE64D932}"/>
              </a:ext>
            </a:extLst>
          </p:cNvPr>
          <p:cNvSpPr/>
          <p:nvPr/>
        </p:nvSpPr>
        <p:spPr>
          <a:xfrm>
            <a:off x="3654080" y="1434414"/>
            <a:ext cx="2606510" cy="23967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b="1" dirty="0">
                <a:solidFill>
                  <a:srgbClr val="FF0000"/>
                </a:solidFill>
              </a:rPr>
              <a:t>+ 4000 </a:t>
            </a:r>
            <a:r>
              <a:rPr lang="es-ES" sz="1000" b="1" dirty="0">
                <a:solidFill>
                  <a:srgbClr val="00B0F0"/>
                </a:solidFill>
              </a:rPr>
              <a:t>trasplantes renales </a:t>
            </a:r>
            <a:r>
              <a:rPr lang="es-ES" sz="1000" b="1" i="1" dirty="0">
                <a:solidFill>
                  <a:srgbClr val="002060"/>
                </a:solidFill>
              </a:rPr>
              <a:t>seguidos</a:t>
            </a:r>
            <a:r>
              <a:rPr lang="es-ES" sz="1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2" name="Picture 2" descr="Resultado de imagen de bandera de madrid">
            <a:extLst>
              <a:ext uri="{FF2B5EF4-FFF2-40B4-BE49-F238E27FC236}">
                <a16:creationId xmlns:a16="http://schemas.microsoft.com/office/drawing/2014/main" id="{CD91EFB7-6905-4EF8-A879-AFFF9A817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81" y="2295547"/>
            <a:ext cx="223851" cy="3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: esquinas redondeadas 1">
            <a:extLst>
              <a:ext uri="{FF2B5EF4-FFF2-40B4-BE49-F238E27FC236}">
                <a16:creationId xmlns:a16="http://schemas.microsoft.com/office/drawing/2014/main" id="{45530813-B5D8-48B7-82BD-D328AE64D932}"/>
              </a:ext>
            </a:extLst>
          </p:cNvPr>
          <p:cNvSpPr/>
          <p:nvPr/>
        </p:nvSpPr>
        <p:spPr>
          <a:xfrm>
            <a:off x="3654080" y="1154201"/>
            <a:ext cx="2606510" cy="23967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b="1" dirty="0">
                <a:solidFill>
                  <a:srgbClr val="FF0000"/>
                </a:solidFill>
              </a:rPr>
              <a:t>+ 100 </a:t>
            </a:r>
            <a:r>
              <a:rPr lang="es-ES" sz="1000" b="1" dirty="0">
                <a:solidFill>
                  <a:srgbClr val="00B0F0"/>
                </a:solidFill>
              </a:rPr>
              <a:t>trasplantes renales</a:t>
            </a:r>
            <a:r>
              <a:rPr lang="es-ES" sz="1000" dirty="0">
                <a:solidFill>
                  <a:srgbClr val="002060"/>
                </a:solidFill>
              </a:rPr>
              <a:t>/anuales</a:t>
            </a:r>
          </a:p>
        </p:txBody>
      </p:sp>
      <p:sp>
        <p:nvSpPr>
          <p:cNvPr id="22" name="Rectángulo: esquinas redondeadas 25">
            <a:extLst>
              <a:ext uri="{FF2B5EF4-FFF2-40B4-BE49-F238E27FC236}">
                <a16:creationId xmlns:a16="http://schemas.microsoft.com/office/drawing/2014/main" id="{89CC252E-9A30-400B-BA5F-9C0D7771A528}"/>
              </a:ext>
            </a:extLst>
          </p:cNvPr>
          <p:cNvSpPr/>
          <p:nvPr/>
        </p:nvSpPr>
        <p:spPr>
          <a:xfrm>
            <a:off x="4132680" y="815887"/>
            <a:ext cx="1692139" cy="3123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Source Sans Pro" panose="020B0604020202020204" charset="0"/>
              </a:rPr>
              <a:t>Trasplante renal</a:t>
            </a:r>
          </a:p>
        </p:txBody>
      </p:sp>
      <p:sp>
        <p:nvSpPr>
          <p:cNvPr id="4" name="Estrella de 16 puntas 3"/>
          <p:cNvSpPr/>
          <p:nvPr/>
        </p:nvSpPr>
        <p:spPr>
          <a:xfrm>
            <a:off x="405069" y="1087681"/>
            <a:ext cx="489495" cy="511424"/>
          </a:xfrm>
          <a:prstGeom prst="star16">
            <a:avLst>
              <a:gd name="adj" fmla="val 38807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" name="Estrella de 16 puntas 22"/>
          <p:cNvSpPr/>
          <p:nvPr/>
        </p:nvSpPr>
        <p:spPr>
          <a:xfrm>
            <a:off x="3179017" y="1422045"/>
            <a:ext cx="489495" cy="511424"/>
          </a:xfrm>
          <a:prstGeom prst="star16">
            <a:avLst>
              <a:gd name="adj" fmla="val 38807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Estrella de 16 puntas 28"/>
          <p:cNvSpPr/>
          <p:nvPr/>
        </p:nvSpPr>
        <p:spPr>
          <a:xfrm>
            <a:off x="450215" y="2948765"/>
            <a:ext cx="489495" cy="511424"/>
          </a:xfrm>
          <a:prstGeom prst="star16">
            <a:avLst>
              <a:gd name="adj" fmla="val 38807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780" y="2663228"/>
            <a:ext cx="2965153" cy="1350113"/>
          </a:xfrm>
          <a:prstGeom prst="rect">
            <a:avLst/>
          </a:prstGeom>
        </p:spPr>
      </p:pic>
      <p:sp>
        <p:nvSpPr>
          <p:cNvPr id="33" name="Estrella de 16 puntas 32"/>
          <p:cNvSpPr/>
          <p:nvPr/>
        </p:nvSpPr>
        <p:spPr>
          <a:xfrm>
            <a:off x="2988661" y="2977594"/>
            <a:ext cx="489495" cy="511424"/>
          </a:xfrm>
          <a:prstGeom prst="star16">
            <a:avLst>
              <a:gd name="adj" fmla="val 38807"/>
            </a:avLst>
          </a:prstGeom>
          <a:solidFill>
            <a:schemeClr val="accent2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71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D443D-0592-92F4-851C-19BD920E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47AD31-77BE-9159-BF4E-B160971D2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38ADE1-EED9-0801-6968-7770DEC701C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1A9AF6-B8E7-DC8D-8A51-67DC25D8E8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D07432-9D5D-681C-5221-A7B01F54C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96" y="478971"/>
            <a:ext cx="2970213" cy="39602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05F5A0-9625-0B1C-25B5-A1F4A4E7B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43" y="994286"/>
            <a:ext cx="5199001" cy="38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4294967295"/>
          </p:nvPr>
        </p:nvSpPr>
        <p:spPr>
          <a:xfrm>
            <a:off x="527178" y="2571750"/>
            <a:ext cx="3965426" cy="1464525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s-ES" sz="1800" b="1" dirty="0">
                <a:solidFill>
                  <a:srgbClr val="FFFF00"/>
                </a:solidFill>
              </a:rPr>
              <a:t>Localización: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</a:rPr>
              <a:t>Hospitalización: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s-ES" sz="1600" b="1" dirty="0">
                <a:solidFill>
                  <a:schemeClr val="bg1"/>
                </a:solidFill>
              </a:rPr>
              <a:t>- Planta 10ª  Edificio general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s-ES" sz="1600" b="1" dirty="0">
                <a:solidFill>
                  <a:schemeClr val="bg1"/>
                </a:solidFill>
              </a:rPr>
              <a:t>- Planta Baja del Edifico general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s-ES" sz="1600" b="1" u="sng" dirty="0">
                <a:solidFill>
                  <a:schemeClr val="accent1">
                    <a:lumMod val="50000"/>
                  </a:schemeClr>
                </a:solidFill>
              </a:rPr>
              <a:t>Diálisis/C. Externas: </a:t>
            </a:r>
            <a:r>
              <a:rPr lang="es-ES" sz="1600" b="1" dirty="0">
                <a:solidFill>
                  <a:schemeClr val="bg1"/>
                </a:solidFill>
              </a:rPr>
              <a:t>Bloque 1A Policlínico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s-ES" sz="1800" b="1" dirty="0">
                <a:solidFill>
                  <a:srgbClr val="FFFF00"/>
                </a:solidFill>
              </a:rPr>
              <a:t>Email de contacto: 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s-ES" sz="1800" b="1" dirty="0">
                <a:solidFill>
                  <a:srgbClr val="C00000"/>
                </a:solidFill>
              </a:rPr>
              <a:t>tutornefrohu12o@gmail.com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s-ES" sz="1800" b="1" dirty="0">
                <a:solidFill>
                  <a:srgbClr val="FFFF00"/>
                </a:solidFill>
              </a:rPr>
              <a:t>Twitter: </a:t>
            </a:r>
            <a:r>
              <a:rPr lang="es-ES" sz="1800" b="1" dirty="0">
                <a:solidFill>
                  <a:srgbClr val="C00000"/>
                </a:solidFill>
              </a:rPr>
              <a:t>@nefro12octubre</a:t>
            </a:r>
            <a:endParaRPr sz="1800" b="1" dirty="0">
              <a:solidFill>
                <a:srgbClr val="FFFF00"/>
              </a:solidFill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5824819" y="1129481"/>
            <a:ext cx="411525" cy="5035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BEF2"/>
                </a:solidFill>
              </a:rPr>
              <a:pPr/>
              <a:t>7</a:t>
            </a:fld>
            <a:endParaRPr>
              <a:solidFill>
                <a:srgbClr val="00BEF2"/>
              </a:solidFill>
            </a:endParaRPr>
          </a:p>
        </p:txBody>
      </p:sp>
      <p:pic>
        <p:nvPicPr>
          <p:cNvPr id="270" name="Shape 270" descr="androi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5895" y="1214542"/>
            <a:ext cx="2784263" cy="349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s://lh3.googleusercontent.com/HWIc2UzoD6WZQlxgJFZw1xXHytS64S6kbEVYybH-3P_WcJkXirw1TERC9WaWlxiu6sSU7B6zn3b_fWAABLVMx9uh2jVN-iGMLtN4DcD6K3ZuKlu3na2KdQZ2GDXu-fXSednuZb4ac6dPGn1P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4" descr="https://lh3.googleusercontent.com/HWIc2UzoD6WZQlxgJFZw1xXHytS64S6kbEVYybH-3P_WcJkXirw1TERC9WaWlxiu6sSU7B6zn3b_fWAABLVMx9uh2jVN-iGMLtN4DcD6K3ZuKlu3na2KdQZ2GDXu-fXSednuZb4ac6dPGn1P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11" y="1405528"/>
            <a:ext cx="1233938" cy="21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838775" y="1764135"/>
            <a:ext cx="11496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¿Dudas…?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Escríbenos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76287"/>
            <a:ext cx="3038054" cy="64418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8D57C73-0E2F-4432-8D86-7ADDC8ABDB85}"/>
              </a:ext>
            </a:extLst>
          </p:cNvPr>
          <p:cNvSpPr/>
          <p:nvPr/>
        </p:nvSpPr>
        <p:spPr>
          <a:xfrm>
            <a:off x="527178" y="703475"/>
            <a:ext cx="2398109" cy="594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Source Sans Pro" panose="020B0604020202020204" charset="0"/>
              </a:rPr>
              <a:t>CONTACTO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6843</TotalTime>
  <Words>200</Words>
  <Application>Microsoft Office PowerPoint</Application>
  <PresentationFormat>Personalizado</PresentationFormat>
  <Paragraphs>70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Montserrat</vt:lpstr>
      <vt:lpstr>Arial Black</vt:lpstr>
      <vt:lpstr>Source Sans Pro</vt:lpstr>
      <vt:lpstr>Arial</vt:lpstr>
      <vt:lpstr>Bradley Hand ITC</vt:lpstr>
      <vt:lpstr>Wingdings</vt:lpstr>
      <vt:lpstr>Gremio template</vt:lpstr>
      <vt:lpstr>Presentación de PowerPoint</vt:lpstr>
      <vt:lpstr>Presentación de PowerPoint</vt:lpstr>
      <vt:lpstr>Presentación de PowerPoint</vt:lpstr>
      <vt:lpstr>CARACTERÍSTICAS DEL SERVICIO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Somos el  Hospital para tu formación</dc:title>
  <dc:creator>BAREA MENDOZA, JESUS ABELARDO</dc:creator>
  <cp:lastModifiedBy>Angel Manuel Sevillano Prieto</cp:lastModifiedBy>
  <cp:revision>86</cp:revision>
  <dcterms:modified xsi:type="dcterms:W3CDTF">2023-03-27T20:20:20Z</dcterms:modified>
</cp:coreProperties>
</file>